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545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65" r:id="rId10"/>
    <p:sldId id="566" r:id="rId11"/>
    <p:sldId id="567" r:id="rId12"/>
    <p:sldId id="568" r:id="rId13"/>
    <p:sldId id="569" r:id="rId14"/>
    <p:sldId id="570" r:id="rId15"/>
    <p:sldId id="582" r:id="rId16"/>
    <p:sldId id="607" r:id="rId17"/>
    <p:sldId id="608" r:id="rId18"/>
    <p:sldId id="609" r:id="rId19"/>
    <p:sldId id="610" r:id="rId20"/>
    <p:sldId id="616" r:id="rId21"/>
    <p:sldId id="617" r:id="rId22"/>
    <p:sldId id="618" r:id="rId23"/>
    <p:sldId id="619" r:id="rId24"/>
    <p:sldId id="626" r:id="rId25"/>
    <p:sldId id="640" r:id="rId26"/>
    <p:sldId id="639" r:id="rId27"/>
    <p:sldId id="638" r:id="rId28"/>
    <p:sldId id="637" r:id="rId29"/>
    <p:sldId id="583" r:id="rId30"/>
    <p:sldId id="584" r:id="rId31"/>
    <p:sldId id="586" r:id="rId32"/>
    <p:sldId id="588" r:id="rId33"/>
    <p:sldId id="589" r:id="rId34"/>
    <p:sldId id="590" r:id="rId35"/>
    <p:sldId id="606" r:id="rId36"/>
    <p:sldId id="536" r:id="rId37"/>
    <p:sldId id="540" r:id="rId38"/>
    <p:sldId id="541" r:id="rId39"/>
    <p:sldId id="537" r:id="rId40"/>
    <p:sldId id="538" r:id="rId41"/>
    <p:sldId id="542" r:id="rId42"/>
    <p:sldId id="539" r:id="rId43"/>
    <p:sldId id="543" r:id="rId44"/>
    <p:sldId id="534" r:id="rId45"/>
    <p:sldId id="437" r:id="rId46"/>
    <p:sldId id="532" r:id="rId4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D58F39-866A-4DA7-80BE-3D44E620D49E}">
          <p14:sldIdLst/>
        </p14:section>
        <p14:section name="Описание рынка" id="{2535C7F8-2E14-40F0-AF2C-0148D8590286}">
          <p14:sldIdLst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65"/>
            <p14:sldId id="566"/>
            <p14:sldId id="567"/>
            <p14:sldId id="568"/>
            <p14:sldId id="569"/>
            <p14:sldId id="570"/>
            <p14:sldId id="582"/>
            <p14:sldId id="607"/>
            <p14:sldId id="608"/>
            <p14:sldId id="609"/>
            <p14:sldId id="610"/>
            <p14:sldId id="616"/>
            <p14:sldId id="617"/>
            <p14:sldId id="618"/>
            <p14:sldId id="619"/>
            <p14:sldId id="626"/>
            <p14:sldId id="640"/>
            <p14:sldId id="639"/>
            <p14:sldId id="638"/>
            <p14:sldId id="637"/>
            <p14:sldId id="583"/>
            <p14:sldId id="584"/>
            <p14:sldId id="586"/>
            <p14:sldId id="588"/>
            <p14:sldId id="589"/>
            <p14:sldId id="590"/>
            <p14:sldId id="606"/>
            <p14:sldId id="536"/>
            <p14:sldId id="540"/>
            <p14:sldId id="541"/>
            <p14:sldId id="537"/>
            <p14:sldId id="538"/>
            <p14:sldId id="542"/>
            <p14:sldId id="539"/>
            <p14:sldId id="543"/>
            <p14:sldId id="534"/>
            <p14:sldId id="437"/>
            <p14:sldId id="5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341">
          <p15:clr>
            <a:srgbClr val="A4A3A4"/>
          </p15:clr>
        </p15:guide>
        <p15:guide id="4" pos="217">
          <p15:clr>
            <a:srgbClr val="A4A3A4"/>
          </p15:clr>
        </p15:guide>
        <p15:guide id="5" pos="6023">
          <p15:clr>
            <a:srgbClr val="A4A3A4"/>
          </p15:clr>
        </p15:guide>
        <p15:guide id="6" pos="3120">
          <p15:clr>
            <a:srgbClr val="A4A3A4"/>
          </p15:clr>
        </p15:guide>
        <p15:guide id="7" pos="1669">
          <p15:clr>
            <a:srgbClr val="A4A3A4"/>
          </p15:clr>
        </p15:guide>
        <p15:guide id="8" orient="horz" pos="845" userDrawn="1">
          <p15:clr>
            <a:srgbClr val="A4A3A4"/>
          </p15:clr>
        </p15:guide>
        <p15:guide id="12" pos="4572" userDrawn="1">
          <p15:clr>
            <a:srgbClr val="A4A3A4"/>
          </p15:clr>
        </p15:guide>
        <p15:guide id="13" orient="horz" pos="2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hmaryov Mikhail" initials="KM" lastIdx="5" clrIdx="0">
    <p:extLst>
      <p:ext uri="{19B8F6BF-5375-455C-9EA6-DF929625EA0E}">
        <p15:presenceInfo xmlns:p15="http://schemas.microsoft.com/office/powerpoint/2012/main" userId="69204b44524a1c4f" providerId="Windows Live"/>
      </p:ext>
    </p:extLst>
  </p:cmAuthor>
  <p:cmAuthor id="2" name="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0BC"/>
    <a:srgbClr val="F14C3F"/>
    <a:srgbClr val="990000"/>
    <a:srgbClr val="900B04"/>
    <a:srgbClr val="0000FF"/>
    <a:srgbClr val="F4E5E0"/>
    <a:srgbClr val="F8EA9F"/>
    <a:srgbClr val="F9EFB1"/>
    <a:srgbClr val="F0D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5" autoAdjust="0"/>
    <p:restoredTop sz="94660"/>
  </p:normalViewPr>
  <p:slideViewPr>
    <p:cSldViewPr showGuides="1">
      <p:cViewPr varScale="1">
        <p:scale>
          <a:sx n="74" d="100"/>
          <a:sy n="74" d="100"/>
        </p:scale>
        <p:origin x="1146" y="72"/>
      </p:cViewPr>
      <p:guideLst>
        <p:guide orient="horz" pos="4065"/>
        <p:guide orient="horz" pos="618"/>
        <p:guide orient="horz" pos="2341"/>
        <p:guide pos="217"/>
        <p:guide pos="6023"/>
        <p:guide pos="3120"/>
        <p:guide pos="1669"/>
        <p:guide orient="horz" pos="845"/>
        <p:guide pos="4572"/>
        <p:guide orient="horz" pos="2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6%20Discovery%20RC\Ad%20Hoc\&#1055;&#1083;&#1072;&#1085;&#1077;&#1090;&#1072;%20&#1048;&#1085;&#1089;&#1090;&#1088;&#1091;&#1084;&#1077;&#1085;&#1090;\&#1090;&#1072;&#1073;&#1083;&#1080;&#1094;&#1099;%20&#1076;&#1083;&#1103;%20&#1086;&#1090;&#1095;&#1077;&#1090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2\Downloads\_&#1090;&#1072;&#1073;&#1083;&#1080;&#1094;&#1099;%20(2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6%20Discovery%20RC\Ad%20Hoc\&#1055;&#1083;&#1072;&#1085;&#1077;&#1090;&#1072;%20&#1048;&#1085;&#1089;&#1090;&#1088;&#1091;&#1084;&#1077;&#1085;&#1090;\&#1047;&#1072;&#1090;&#1088;&#1072;&#1090;&#1099;%20&#1085;&#1072;%20&#1088;&#1077;&#1082;&#1083;&#1072;&#1084;&#1091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6%20Discovery%20RC\Ad%20Hoc\&#1055;&#1083;&#1072;&#1085;&#1077;&#1090;&#1072;%20&#1048;&#1085;&#1089;&#1090;&#1088;&#1091;&#1084;&#1077;&#1085;&#1090;\&#1047;&#1072;&#1090;&#1088;&#1072;&#1090;&#1099;%20&#1085;&#1072;%20&#1088;&#1077;&#1082;&#1083;&#1072;&#1084;&#1091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6%20Discovery%20RC\Ad%20Hoc\&#1055;&#1083;&#1072;&#1085;&#1077;&#1090;&#1072;%20&#1048;&#1085;&#1089;&#1090;&#1088;&#1091;&#1084;&#1077;&#1085;&#1090;\&#1047;&#1072;&#1090;&#1088;&#1072;&#1090;&#1099;%20&#1085;&#1072;%20&#1088;&#1077;&#1082;&#1083;&#1072;&#1084;&#1091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6%20Discovery%20RC\Ad%20Hoc\&#1055;&#1083;&#1072;&#1085;&#1077;&#1090;&#1072;%20&#1048;&#1085;&#1089;&#1090;&#1088;&#1091;&#1084;&#1077;&#1085;&#1090;\&#1047;&#1072;&#1090;&#1088;&#1072;&#1090;&#1099;%20&#1085;&#1072;%20&#1088;&#1077;&#1082;&#1083;&#1072;&#1084;&#1091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2\Downloads\&#1090;&#1072;&#1073;&#1083;&#1080;&#1094;&#1099;%20&#1076;&#1083;&#1103;%20&#1086;&#1090;&#1095;&#1077;&#1090;&#1072;%20(1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'Группы Категории'!$BA$48:$BI$48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'Группы Категории'!$BA$68:$BI$68</c:f>
              <c:numCache>
                <c:formatCode>0.0</c:formatCode>
                <c:ptCount val="9"/>
                <c:pt idx="0">
                  <c:v>34378.968028105701</c:v>
                </c:pt>
                <c:pt idx="1">
                  <c:v>49249.733917852405</c:v>
                </c:pt>
                <c:pt idx="2">
                  <c:v>65613.221074415997</c:v>
                </c:pt>
                <c:pt idx="3">
                  <c:v>90172.589876376049</c:v>
                </c:pt>
                <c:pt idx="4">
                  <c:v>44123.055271178353</c:v>
                </c:pt>
                <c:pt idx="5">
                  <c:v>64733.015303581669</c:v>
                </c:pt>
                <c:pt idx="6">
                  <c:v>72950.68639807553</c:v>
                </c:pt>
                <c:pt idx="7">
                  <c:v>68585.053409189233</c:v>
                </c:pt>
                <c:pt idx="8">
                  <c:v>61919.786681504265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49808"/>
        <c:axId val="4661232"/>
        <c:axId val="2058711808"/>
      </c:bar3DChart>
      <c:catAx>
        <c:axId val="464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1232"/>
        <c:crosses val="autoZero"/>
        <c:auto val="1"/>
        <c:lblAlgn val="ctr"/>
        <c:lblOffset val="100"/>
        <c:noMultiLvlLbl val="0"/>
      </c:catAx>
      <c:valAx>
        <c:axId val="46612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649808"/>
        <c:crosses val="autoZero"/>
        <c:crossBetween val="between"/>
      </c:valAx>
      <c:serAx>
        <c:axId val="2058711808"/>
        <c:scaling>
          <c:orientation val="minMax"/>
        </c:scaling>
        <c:delete val="1"/>
        <c:axPos val="b"/>
        <c:majorTickMark val="none"/>
        <c:minorTickMark val="none"/>
        <c:tickLblPos val="nextTo"/>
        <c:crossAx val="466123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 КИТАЙ</c:v>
                </c:pt>
                <c:pt idx="1">
                  <c:v>MAKITA</c:v>
                </c:pt>
                <c:pt idx="2">
                  <c:v>BOSCH / SKILL</c:v>
                </c:pt>
                <c:pt idx="3">
                  <c:v>STURM</c:v>
                </c:pt>
                <c:pt idx="4">
                  <c:v>BLACK &amp; DECKER / DEWALT</c:v>
                </c:pt>
                <c:pt idx="5">
                  <c:v>BORT</c:v>
                </c:pt>
                <c:pt idx="6">
                  <c:v>КАЛИБР</c:v>
                </c:pt>
                <c:pt idx="7">
                  <c:v>ПРОЧИЕ ГЕРМАНИЯ</c:v>
                </c:pt>
                <c:pt idx="8">
                  <c:v>REBIR</c:v>
                </c:pt>
                <c:pt idx="9">
                  <c:v>DWT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0.1396140750358924</c:v>
                </c:pt>
                <c:pt idx="1">
                  <c:v>0.10518212422930105</c:v>
                </c:pt>
                <c:pt idx="2">
                  <c:v>0.10503690337097865</c:v>
                </c:pt>
                <c:pt idx="3">
                  <c:v>6.7070178779457118E-2</c:v>
                </c:pt>
                <c:pt idx="4">
                  <c:v>5.7200278329316442E-2</c:v>
                </c:pt>
                <c:pt idx="5">
                  <c:v>4.9986149640605285E-2</c:v>
                </c:pt>
                <c:pt idx="6">
                  <c:v>4.8872576480320042E-2</c:v>
                </c:pt>
                <c:pt idx="7">
                  <c:v>4.3332006229356616E-2</c:v>
                </c:pt>
                <c:pt idx="8">
                  <c:v>2.6678521749755848E-2</c:v>
                </c:pt>
                <c:pt idx="9">
                  <c:v>1.3788711379599125E-2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Лист1!$A$2:$A$11</c:f>
              <c:strCache>
                <c:ptCount val="10"/>
                <c:pt idx="0">
                  <c:v>ПРОЧИЕ КИТАЙ</c:v>
                </c:pt>
                <c:pt idx="1">
                  <c:v>MAKITA</c:v>
                </c:pt>
                <c:pt idx="2">
                  <c:v>BOSCH / SKILL</c:v>
                </c:pt>
                <c:pt idx="3">
                  <c:v>POWER TOOLS</c:v>
                </c:pt>
                <c:pt idx="4">
                  <c:v>BLACK &amp; DECKER / DEWALT</c:v>
                </c:pt>
                <c:pt idx="5">
                  <c:v>ПРОЧИЕ ГЕРМАНИЯ</c:v>
                </c:pt>
                <c:pt idx="6">
                  <c:v>HITACHI</c:v>
                </c:pt>
                <c:pt idx="7">
                  <c:v>STURM</c:v>
                </c:pt>
                <c:pt idx="8">
                  <c:v>REBIR</c:v>
                </c:pt>
                <c:pt idx="9">
                  <c:v>DWT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0.15058844877879787</c:v>
                </c:pt>
                <c:pt idx="1">
                  <c:v>0.12658570958146137</c:v>
                </c:pt>
                <c:pt idx="2">
                  <c:v>0.1008118984527842</c:v>
                </c:pt>
                <c:pt idx="3">
                  <c:v>8.4385726970310021E-2</c:v>
                </c:pt>
                <c:pt idx="4">
                  <c:v>3.9710409101332708E-2</c:v>
                </c:pt>
                <c:pt idx="5">
                  <c:v>3.9502515475010755E-2</c:v>
                </c:pt>
                <c:pt idx="6">
                  <c:v>3.7489014582696052E-2</c:v>
                </c:pt>
                <c:pt idx="7">
                  <c:v>3.4974827073400487E-2</c:v>
                </c:pt>
                <c:pt idx="8">
                  <c:v>2.8454086332884074E-2</c:v>
                </c:pt>
                <c:pt idx="9">
                  <c:v>8.375121593157505E-3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'[_таблицы (2).xlsx]табл итог'!$B$63</c:f>
              <c:strCache>
                <c:ptCount val="1"/>
                <c:pt idx="0">
                  <c:v>Дрели аккумуляторные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итог'!$C$63:$K$63</c:f>
              <c:numCache>
                <c:formatCode>0.0</c:formatCode>
                <c:ptCount val="9"/>
                <c:pt idx="0">
                  <c:v>467.02700000000004</c:v>
                </c:pt>
                <c:pt idx="1">
                  <c:v>607.65500000000009</c:v>
                </c:pt>
                <c:pt idx="2">
                  <c:v>660.49299999999994</c:v>
                </c:pt>
                <c:pt idx="3">
                  <c:v>1180.2539999999999</c:v>
                </c:pt>
                <c:pt idx="4">
                  <c:v>659.5</c:v>
                </c:pt>
                <c:pt idx="5">
                  <c:v>935.69100000000003</c:v>
                </c:pt>
                <c:pt idx="6">
                  <c:v>996.40600000000006</c:v>
                </c:pt>
                <c:pt idx="7">
                  <c:v>915.33299999999997</c:v>
                </c:pt>
                <c:pt idx="8">
                  <c:v>1026.845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'[_таблицы (2).xlsx]табл итог'!$B$64</c:f>
              <c:strCache>
                <c:ptCount val="1"/>
                <c:pt idx="0">
                  <c:v>Дрели сетевые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итог'!$C$64:$K$64</c:f>
              <c:numCache>
                <c:formatCode>0.0</c:formatCode>
                <c:ptCount val="9"/>
                <c:pt idx="0">
                  <c:v>1472.213</c:v>
                </c:pt>
                <c:pt idx="1">
                  <c:v>2030.8510000000001</c:v>
                </c:pt>
                <c:pt idx="2">
                  <c:v>2705.498</c:v>
                </c:pt>
                <c:pt idx="3">
                  <c:v>3061.4049999999997</c:v>
                </c:pt>
                <c:pt idx="4">
                  <c:v>1620.5829999999999</c:v>
                </c:pt>
                <c:pt idx="5">
                  <c:v>2167.5729999999999</c:v>
                </c:pt>
                <c:pt idx="6">
                  <c:v>2595.299</c:v>
                </c:pt>
                <c:pt idx="7">
                  <c:v>2030.104</c:v>
                </c:pt>
                <c:pt idx="8">
                  <c:v>2114.7829999999999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'[_таблицы (2).xlsx]табл итог'!$B$68</c:f>
              <c:strCache>
                <c:ptCount val="1"/>
                <c:pt idx="0">
                  <c:v>Перфораторы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итог'!$C$68:$K$68</c:f>
              <c:numCache>
                <c:formatCode>0.0</c:formatCode>
                <c:ptCount val="9"/>
                <c:pt idx="0">
                  <c:v>569.84300000000007</c:v>
                </c:pt>
                <c:pt idx="1">
                  <c:v>1054.808</c:v>
                </c:pt>
                <c:pt idx="2">
                  <c:v>1288.9720000000002</c:v>
                </c:pt>
                <c:pt idx="3">
                  <c:v>1416.588</c:v>
                </c:pt>
                <c:pt idx="4">
                  <c:v>787.75300000000004</c:v>
                </c:pt>
                <c:pt idx="5">
                  <c:v>1410.3049999999998</c:v>
                </c:pt>
                <c:pt idx="6">
                  <c:v>1563.4010000000001</c:v>
                </c:pt>
                <c:pt idx="7">
                  <c:v>1599.211</c:v>
                </c:pt>
                <c:pt idx="8">
                  <c:v>1350.1120000000001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'[_таблицы (2).xlsx]табл итог'!$B$69</c:f>
              <c:strCache>
                <c:ptCount val="1"/>
                <c:pt idx="0">
                  <c:v>Пилы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итог'!$C$69:$K$69</c:f>
              <c:numCache>
                <c:formatCode>0.0</c:formatCode>
                <c:ptCount val="9"/>
                <c:pt idx="0">
                  <c:v>458.87400000000002</c:v>
                </c:pt>
                <c:pt idx="1">
                  <c:v>826.80700000000002</c:v>
                </c:pt>
                <c:pt idx="2">
                  <c:v>1094.941</c:v>
                </c:pt>
                <c:pt idx="3">
                  <c:v>1409.3119999999999</c:v>
                </c:pt>
                <c:pt idx="4">
                  <c:v>917.82299999999998</c:v>
                </c:pt>
                <c:pt idx="5">
                  <c:v>1587.53</c:v>
                </c:pt>
                <c:pt idx="6">
                  <c:v>1548.1769999999999</c:v>
                </c:pt>
                <c:pt idx="7">
                  <c:v>1489.0170000000001</c:v>
                </c:pt>
                <c:pt idx="8">
                  <c:v>1539.193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'[_таблицы (2).xlsx]табл итог'!$B$74</c:f>
              <c:strCache>
                <c:ptCount val="1"/>
                <c:pt idx="0">
                  <c:v>Шлифовальные Машины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итог'!$C$74:$K$74</c:f>
              <c:numCache>
                <c:formatCode>0.0</c:formatCode>
                <c:ptCount val="9"/>
                <c:pt idx="0">
                  <c:v>1855.5149999999999</c:v>
                </c:pt>
                <c:pt idx="1">
                  <c:v>2704.723</c:v>
                </c:pt>
                <c:pt idx="2">
                  <c:v>3372.6860000000001</c:v>
                </c:pt>
                <c:pt idx="3">
                  <c:v>4251.7910000000002</c:v>
                </c:pt>
                <c:pt idx="4">
                  <c:v>2391.6469999999999</c:v>
                </c:pt>
                <c:pt idx="5">
                  <c:v>3848.0239999999999</c:v>
                </c:pt>
                <c:pt idx="6">
                  <c:v>4621.0739999999996</c:v>
                </c:pt>
                <c:pt idx="7">
                  <c:v>3698.7700000000004</c:v>
                </c:pt>
                <c:pt idx="8">
                  <c:v>3174.9160000000002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'[_таблицы (2).xlsx]табл итог'!$B$76</c:f>
              <c:strCache>
                <c:ptCount val="1"/>
                <c:pt idx="0">
                  <c:v>шуруповерты / винтоверты / гайковерты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итог'!$C$76:$K$76</c:f>
              <c:numCache>
                <c:formatCode>0.0</c:formatCode>
                <c:ptCount val="9"/>
                <c:pt idx="0">
                  <c:v>591.64299999999992</c:v>
                </c:pt>
                <c:pt idx="1">
                  <c:v>1250.6100000000001</c:v>
                </c:pt>
                <c:pt idx="2">
                  <c:v>1763.5650000000001</c:v>
                </c:pt>
                <c:pt idx="3">
                  <c:v>2072.076</c:v>
                </c:pt>
                <c:pt idx="4">
                  <c:v>1236.546</c:v>
                </c:pt>
                <c:pt idx="5">
                  <c:v>2524.3380000000002</c:v>
                </c:pt>
                <c:pt idx="6">
                  <c:v>2848.1660000000002</c:v>
                </c:pt>
                <c:pt idx="7">
                  <c:v>3140.377</c:v>
                </c:pt>
                <c:pt idx="8">
                  <c:v>2803.5030000000002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'[_таблицы (2).xlsx]табл итог'!$B$77</c:f>
              <c:strCache>
                <c:ptCount val="1"/>
                <c:pt idx="0">
                  <c:v>Электролобзики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итог'!$C$77:$K$77</c:f>
              <c:numCache>
                <c:formatCode>0.0</c:formatCode>
                <c:ptCount val="9"/>
                <c:pt idx="0">
                  <c:v>797.495</c:v>
                </c:pt>
                <c:pt idx="1">
                  <c:v>1040.2739999999999</c:v>
                </c:pt>
                <c:pt idx="2">
                  <c:v>1309.5809999999999</c:v>
                </c:pt>
                <c:pt idx="3">
                  <c:v>1455.1070000000002</c:v>
                </c:pt>
                <c:pt idx="4">
                  <c:v>960.71100000000001</c:v>
                </c:pt>
                <c:pt idx="5">
                  <c:v>1308.19</c:v>
                </c:pt>
                <c:pt idx="6">
                  <c:v>1364.809</c:v>
                </c:pt>
                <c:pt idx="7">
                  <c:v>1156.1589999999999</c:v>
                </c:pt>
                <c:pt idx="8">
                  <c:v>1003.727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'[_таблицы (2).xlsx]табл итог'!$B$79</c:f>
              <c:strCache>
                <c:ptCount val="1"/>
                <c:pt idx="0">
                  <c:v>Электрорубанки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'[_таблицы (2).xlsx]табл итог'!$C$62:$K$62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'[_таблицы (2).xlsx]табл итог'!$C$79:$K$79</c:f>
              <c:numCache>
                <c:formatCode>0.0</c:formatCode>
                <c:ptCount val="9"/>
                <c:pt idx="0">
                  <c:v>222.93699999999998</c:v>
                </c:pt>
                <c:pt idx="1">
                  <c:v>437.17399999999998</c:v>
                </c:pt>
                <c:pt idx="2">
                  <c:v>545.59500000000003</c:v>
                </c:pt>
                <c:pt idx="3">
                  <c:v>604.11199999999997</c:v>
                </c:pt>
                <c:pt idx="4">
                  <c:v>424.34800000000001</c:v>
                </c:pt>
                <c:pt idx="5">
                  <c:v>680.81299999999999</c:v>
                </c:pt>
                <c:pt idx="6">
                  <c:v>563.06799999999998</c:v>
                </c:pt>
                <c:pt idx="7">
                  <c:v>512.43200000000002</c:v>
                </c:pt>
                <c:pt idx="8">
                  <c:v>483.62900000000002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4704"/>
        <c:axId val="4648176"/>
      </c:lineChart>
      <c:catAx>
        <c:axId val="46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8176"/>
        <c:crosses val="autoZero"/>
        <c:auto val="1"/>
        <c:lblAlgn val="ctr"/>
        <c:lblOffset val="100"/>
        <c:noMultiLvlLbl val="0"/>
      </c:catAx>
      <c:valAx>
        <c:axId val="4648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465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867350076507613E-2"/>
          <c:y val="0.82504942653008451"/>
          <c:w val="0.89426517335675593"/>
          <c:h val="0.155556641480006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тыс. шт.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Лист1!$B$2:$J$2</c:f>
              <c:numCache>
                <c:formatCode>0.0</c:formatCode>
                <c:ptCount val="9"/>
                <c:pt idx="0">
                  <c:v>467.02700000000004</c:v>
                </c:pt>
                <c:pt idx="1">
                  <c:v>607.65500000000009</c:v>
                </c:pt>
                <c:pt idx="2">
                  <c:v>660.49299999999994</c:v>
                </c:pt>
                <c:pt idx="3">
                  <c:v>1180.2539999999999</c:v>
                </c:pt>
                <c:pt idx="4">
                  <c:v>659.5</c:v>
                </c:pt>
                <c:pt idx="5">
                  <c:v>935.69100000000003</c:v>
                </c:pt>
                <c:pt idx="6">
                  <c:v>996.40600000000006</c:v>
                </c:pt>
                <c:pt idx="7">
                  <c:v>915.33299999999997</c:v>
                </c:pt>
                <c:pt idx="8">
                  <c:v>1026.845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млн.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Лист1!$B$3:$J$3</c:f>
              <c:numCache>
                <c:formatCode>0.0</c:formatCode>
                <c:ptCount val="9"/>
                <c:pt idx="0">
                  <c:v>1926.3854301389399</c:v>
                </c:pt>
                <c:pt idx="1">
                  <c:v>2357.5108313258279</c:v>
                </c:pt>
                <c:pt idx="2">
                  <c:v>2908.0090544224263</c:v>
                </c:pt>
                <c:pt idx="3">
                  <c:v>6858.1020453300598</c:v>
                </c:pt>
                <c:pt idx="4">
                  <c:v>3977.5325307631033</c:v>
                </c:pt>
                <c:pt idx="5">
                  <c:v>4823.5608758152357</c:v>
                </c:pt>
                <c:pt idx="6">
                  <c:v>5540.6111838654415</c:v>
                </c:pt>
                <c:pt idx="7">
                  <c:v>5186.7987464023681</c:v>
                </c:pt>
                <c:pt idx="8">
                  <c:v>6017.6133519262094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44384"/>
        <c:axId val="40664512"/>
      </c:barChart>
      <c:catAx>
        <c:axId val="4064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64512"/>
        <c:crosses val="autoZero"/>
        <c:auto val="1"/>
        <c:lblAlgn val="ctr"/>
        <c:lblOffset val="100"/>
        <c:noMultiLvlLbl val="0"/>
      </c:catAx>
      <c:valAx>
        <c:axId val="40664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4064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тыс. шт.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2013 г.</c:v>
                </c:pt>
              </c:strCache>
            </c:strRef>
          </c:cat>
          <c:val>
            <c:numRef>
              <c:f>Лист1!$B$2:$J$2</c:f>
              <c:numCache>
                <c:formatCode>0.0</c:formatCode>
                <c:ptCount val="9"/>
                <c:pt idx="0">
                  <c:v>1472.213</c:v>
                </c:pt>
                <c:pt idx="1">
                  <c:v>2030.8510000000001</c:v>
                </c:pt>
                <c:pt idx="2">
                  <c:v>2705.498</c:v>
                </c:pt>
                <c:pt idx="3">
                  <c:v>3061.4049999999997</c:v>
                </c:pt>
                <c:pt idx="4">
                  <c:v>1620.5829999999999</c:v>
                </c:pt>
                <c:pt idx="5">
                  <c:v>2167.5729999999999</c:v>
                </c:pt>
                <c:pt idx="6">
                  <c:v>2595.299</c:v>
                </c:pt>
                <c:pt idx="7">
                  <c:v>2030.104</c:v>
                </c:pt>
                <c:pt idx="8">
                  <c:v>2114.7829999999999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млн.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2013 г.</c:v>
                </c:pt>
              </c:strCache>
            </c:strRef>
          </c:cat>
          <c:val>
            <c:numRef>
              <c:f>Лист1!$B$3:$J$3</c:f>
              <c:numCache>
                <c:formatCode>0.0</c:formatCode>
                <c:ptCount val="9"/>
                <c:pt idx="0">
                  <c:v>7651.7656346166696</c:v>
                </c:pt>
                <c:pt idx="1">
                  <c:v>8788.3250557323754</c:v>
                </c:pt>
                <c:pt idx="2">
                  <c:v>14738.990833912118</c:v>
                </c:pt>
                <c:pt idx="3">
                  <c:v>25436.97212879244</c:v>
                </c:pt>
                <c:pt idx="4">
                  <c:v>8674.7346080874886</c:v>
                </c:pt>
                <c:pt idx="5">
                  <c:v>9079.082743153107</c:v>
                </c:pt>
                <c:pt idx="6">
                  <c:v>10822.61413598135</c:v>
                </c:pt>
                <c:pt idx="7">
                  <c:v>7299.4453365469553</c:v>
                </c:pt>
                <c:pt idx="8">
                  <c:v>7469.5458941820816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54720"/>
        <c:axId val="40649280"/>
      </c:barChart>
      <c:catAx>
        <c:axId val="4065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49280"/>
        <c:crosses val="autoZero"/>
        <c:auto val="1"/>
        <c:lblAlgn val="ctr"/>
        <c:lblOffset val="100"/>
        <c:noMultiLvlLbl val="0"/>
      </c:catAx>
      <c:valAx>
        <c:axId val="406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('1'!$A$19,'1'!$A$32)</c:f>
              <c:strCache>
                <c:ptCount val="2"/>
                <c:pt idx="0">
                  <c:v>РУЧНЫЕ ИНСТРУМЕНТЫ</c:v>
                </c:pt>
                <c:pt idx="1">
                  <c:v>ЭЛЕКТРОИНСТРУМЕНТЫ</c:v>
                </c:pt>
              </c:strCache>
            </c:strRef>
          </c:cat>
          <c:val>
            <c:numRef>
              <c:f>('1'!$L$19,'1'!$L$32)</c:f>
              <c:numCache>
                <c:formatCode>_-* #,##0_р_._-;\-* #,##0_р_._-;_-* "-"??_р_._-;_-@_-</c:formatCode>
                <c:ptCount val="2"/>
                <c:pt idx="0">
                  <c:v>11320936</c:v>
                </c:pt>
                <c:pt idx="1">
                  <c:v>233184352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'1'!$A$8:$A$12</c:f>
              <c:strCache>
                <c:ptCount val="5"/>
                <c:pt idx="0">
                  <c:v>Телевидение</c:v>
                </c:pt>
                <c:pt idx="1">
                  <c:v>Радио</c:v>
                </c:pt>
                <c:pt idx="2">
                  <c:v>Наружная реклама</c:v>
                </c:pt>
                <c:pt idx="3">
                  <c:v>Печатная пресса</c:v>
                </c:pt>
                <c:pt idx="4">
                  <c:v>Интернет</c:v>
                </c:pt>
              </c:strCache>
            </c:strRef>
          </c:cat>
          <c:val>
            <c:numRef>
              <c:f>'1'!$L$8:$L$12</c:f>
              <c:numCache>
                <c:formatCode>_-* #,##0_р_._-;\-* #,##0_р_._-;_-* "-"??_р_._-;_-@_-</c:formatCode>
                <c:ptCount val="5"/>
                <c:pt idx="0">
                  <c:v>156977759</c:v>
                </c:pt>
                <c:pt idx="1">
                  <c:v>40355308</c:v>
                </c:pt>
                <c:pt idx="2">
                  <c:v>22689624</c:v>
                </c:pt>
                <c:pt idx="3">
                  <c:v>13161661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030199258905874E-3"/>
          <c:y val="6.0185185185185182E-2"/>
          <c:w val="0.96739391234774097"/>
          <c:h val="0.60546660834062405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'1'!$A$33:$A$44</c:f>
              <c:strCache>
                <c:ptCount val="12"/>
                <c:pt idx="0">
                  <c:v>MAKITA</c:v>
                </c:pt>
                <c:pt idx="1">
                  <c:v>BOSCH</c:v>
                </c:pt>
                <c:pt idx="2">
                  <c:v>BORT</c:v>
                </c:pt>
                <c:pt idx="3">
                  <c:v>ROTORAZER</c:v>
                </c:pt>
                <c:pt idx="4">
                  <c:v>BLACK &amp; DECKER</c:v>
                </c:pt>
                <c:pt idx="5">
                  <c:v>ШУРУПОВЕРТ</c:v>
                </c:pt>
                <c:pt idx="6">
                  <c:v>GARDENA</c:v>
                </c:pt>
                <c:pt idx="7">
                  <c:v>ИНТЕРСКОЛ</c:v>
                </c:pt>
                <c:pt idx="8">
                  <c:v>100 ПРЕДМЕТОВ</c:v>
                </c:pt>
                <c:pt idx="9">
                  <c:v>DEFORT</c:v>
                </c:pt>
                <c:pt idx="10">
                  <c:v>STIHL</c:v>
                </c:pt>
                <c:pt idx="11">
                  <c:v>DEWALT</c:v>
                </c:pt>
              </c:strCache>
            </c:strRef>
          </c:cat>
          <c:val>
            <c:numRef>
              <c:f>'1'!$L$33:$L$44</c:f>
              <c:numCache>
                <c:formatCode>_-* #,##0_р_._-;\-* #,##0_р_._-;_-* "-"??_р_._-;_-@_-</c:formatCode>
                <c:ptCount val="12"/>
                <c:pt idx="0">
                  <c:v>66587866</c:v>
                </c:pt>
                <c:pt idx="1">
                  <c:v>64192614</c:v>
                </c:pt>
                <c:pt idx="2">
                  <c:v>18650366</c:v>
                </c:pt>
                <c:pt idx="3">
                  <c:v>18074910</c:v>
                </c:pt>
                <c:pt idx="4">
                  <c:v>11803262</c:v>
                </c:pt>
                <c:pt idx="5">
                  <c:v>10318023</c:v>
                </c:pt>
                <c:pt idx="6">
                  <c:v>6488080</c:v>
                </c:pt>
                <c:pt idx="7">
                  <c:v>3931208</c:v>
                </c:pt>
                <c:pt idx="8">
                  <c:v>3297480</c:v>
                </c:pt>
                <c:pt idx="9">
                  <c:v>2914305</c:v>
                </c:pt>
                <c:pt idx="10">
                  <c:v>2728832</c:v>
                </c:pt>
                <c:pt idx="11">
                  <c:v>2630848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64"/>
        <c:axId val="4663408"/>
        <c:axId val="2058706192"/>
      </c:bar3DChart>
      <c:catAx>
        <c:axId val="4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3408"/>
        <c:crosses val="autoZero"/>
        <c:auto val="1"/>
        <c:lblAlgn val="ctr"/>
        <c:lblOffset val="100"/>
        <c:noMultiLvlLbl val="0"/>
      </c:catAx>
      <c:valAx>
        <c:axId val="4663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р_._-;\-* #,##0_р_._-;_-* &quot;-&quot;??_р_._-;_-@_-" sourceLinked="1"/>
        <c:majorTickMark val="none"/>
        <c:minorTickMark val="none"/>
        <c:tickLblPos val="nextTo"/>
        <c:crossAx val="4662864"/>
        <c:crosses val="autoZero"/>
        <c:crossBetween val="between"/>
      </c:valAx>
      <c:serAx>
        <c:axId val="2058706192"/>
        <c:scaling>
          <c:orientation val="minMax"/>
        </c:scaling>
        <c:delete val="1"/>
        <c:axPos val="b"/>
        <c:majorTickMark val="none"/>
        <c:minorTickMark val="none"/>
        <c:tickLblPos val="nextTo"/>
        <c:crossAx val="46634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'1'!$A$33</c:f>
              <c:strCache>
                <c:ptCount val="1"/>
                <c:pt idx="0">
                  <c:v>MAKITA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'1'!$B$33:$K$33</c:f>
              <c:numCache>
                <c:formatCode>_-* #,##0_р_._-;\-* #,##0_р_._-;_-* "-"??_р_._-;_-@_-</c:formatCode>
                <c:ptCount val="10"/>
                <c:pt idx="0">
                  <c:v>10267770</c:v>
                </c:pt>
                <c:pt idx="1">
                  <c:v>12900569</c:v>
                </c:pt>
                <c:pt idx="2">
                  <c:v>74620</c:v>
                </c:pt>
                <c:pt idx="3">
                  <c:v>15819161</c:v>
                </c:pt>
                <c:pt idx="4">
                  <c:v>11322046</c:v>
                </c:pt>
                <c:pt idx="5">
                  <c:v>124302</c:v>
                </c:pt>
                <c:pt idx="6">
                  <c:v>127500</c:v>
                </c:pt>
                <c:pt idx="7">
                  <c:v>119258</c:v>
                </c:pt>
                <c:pt idx="8">
                  <c:v>15598756</c:v>
                </c:pt>
                <c:pt idx="9">
                  <c:v>233884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'1'!$A$34</c:f>
              <c:strCache>
                <c:ptCount val="1"/>
                <c:pt idx="0">
                  <c:v>BOSCH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'1'!$B$34:$K$34</c:f>
              <c:numCache>
                <c:formatCode>_-* #,##0_р_._-;\-* #,##0_р_._-;_-* "-"??_р_._-;_-@_-</c:formatCode>
                <c:ptCount val="10"/>
                <c:pt idx="0">
                  <c:v>308380</c:v>
                </c:pt>
                <c:pt idx="1">
                  <c:v>4426721</c:v>
                </c:pt>
                <c:pt idx="2">
                  <c:v>3997668</c:v>
                </c:pt>
                <c:pt idx="3">
                  <c:v>1335235</c:v>
                </c:pt>
                <c:pt idx="4">
                  <c:v>2797931</c:v>
                </c:pt>
                <c:pt idx="5">
                  <c:v>14233418</c:v>
                </c:pt>
                <c:pt idx="6">
                  <c:v>4403698</c:v>
                </c:pt>
                <c:pt idx="7">
                  <c:v>3982653</c:v>
                </c:pt>
                <c:pt idx="8">
                  <c:v>6292187</c:v>
                </c:pt>
                <c:pt idx="9">
                  <c:v>22414723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3408"/>
        <c:axId val="15222656"/>
      </c:lineChart>
      <c:catAx>
        <c:axId val="152134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22656"/>
        <c:crosses val="autoZero"/>
        <c:auto val="1"/>
        <c:lblAlgn val="ctr"/>
        <c:lblOffset val="100"/>
        <c:noMultiLvlLbl val="0"/>
      </c:catAx>
      <c:valAx>
        <c:axId val="15222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р_._-;\-* #,##0_р_._-;_-* &quot;-&quot;??_р_._-;_-@_-" sourceLinked="1"/>
        <c:majorTickMark val="none"/>
        <c:minorTickMark val="none"/>
        <c:tickLblPos val="nextTo"/>
        <c:crossAx val="1521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dwt!$K$290:$S$290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янв-окт 2013</c:v>
                </c:pt>
              </c:strCache>
            </c:strRef>
          </c:cat>
          <c:val>
            <c:numRef>
              <c:f>dwt!$K$291:$S$291</c:f>
              <c:numCache>
                <c:formatCode>0</c:formatCode>
                <c:ptCount val="9"/>
                <c:pt idx="0">
                  <c:v>398125.5056334656</c:v>
                </c:pt>
                <c:pt idx="1">
                  <c:v>717440.79730901809</c:v>
                </c:pt>
                <c:pt idx="2">
                  <c:v>575491.18464148894</c:v>
                </c:pt>
                <c:pt idx="3">
                  <c:v>113441.6071929513</c:v>
                </c:pt>
                <c:pt idx="4">
                  <c:v>142250.08392815402</c:v>
                </c:pt>
                <c:pt idx="5">
                  <c:v>466416.60145911155</c:v>
                </c:pt>
                <c:pt idx="6">
                  <c:v>516375.86077221495</c:v>
                </c:pt>
                <c:pt idx="7">
                  <c:v>479233.109360595</c:v>
                </c:pt>
                <c:pt idx="8">
                  <c:v>203861.30684243844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09600"/>
        <c:axId val="15216672"/>
      </c:lineChart>
      <c:catAx>
        <c:axId val="152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6672"/>
        <c:crosses val="autoZero"/>
        <c:auto val="1"/>
        <c:lblAlgn val="ctr"/>
        <c:lblOffset val="100"/>
        <c:noMultiLvlLbl val="0"/>
      </c:catAx>
      <c:valAx>
        <c:axId val="15216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20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6.9038109346199611E-2</c:v>
                </c:pt>
                <c:pt idx="1">
                  <c:v>0.21762939203706969</c:v>
                </c:pt>
                <c:pt idx="2">
                  <c:v>9.1119122879399763E-4</c:v>
                </c:pt>
                <c:pt idx="3">
                  <c:v>7.9677493887080595E-4</c:v>
                </c:pt>
                <c:pt idx="4">
                  <c:v>4.7969103462630154E-3</c:v>
                </c:pt>
                <c:pt idx="5">
                  <c:v>8.4236849998322205E-2</c:v>
                </c:pt>
                <c:pt idx="6">
                  <c:v>6.7832894860742524E-2</c:v>
                </c:pt>
                <c:pt idx="7">
                  <c:v>4.5438345215233454E-3</c:v>
                </c:pt>
                <c:pt idx="8">
                  <c:v>2.7106608634645578E-3</c:v>
                </c:pt>
                <c:pt idx="9">
                  <c:v>9.0790952125356494E-3</c:v>
                </c:pt>
                <c:pt idx="10">
                  <c:v>1.7634151991249961E-2</c:v>
                </c:pt>
                <c:pt idx="11">
                  <c:v>0.27429088139125479</c:v>
                </c:pt>
                <c:pt idx="12">
                  <c:v>1.3991604446033723E-3</c:v>
                </c:pt>
                <c:pt idx="13">
                  <c:v>8.7459427673161436E-2</c:v>
                </c:pt>
                <c:pt idx="14">
                  <c:v>0.11788943040348299</c:v>
                </c:pt>
                <c:pt idx="15">
                  <c:v>8.7615678342991958E-4</c:v>
                </c:pt>
                <c:pt idx="16">
                  <c:v>3.2955587114478817E-2</c:v>
                </c:pt>
                <c:pt idx="17">
                  <c:v>5.8680478614871068E-3</c:v>
                </c:pt>
                <c:pt idx="18">
                  <c:v>5.1442983066241265E-5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5.8193242303692203E-2</c:v>
                </c:pt>
                <c:pt idx="1">
                  <c:v>0.19448832697121821</c:v>
                </c:pt>
                <c:pt idx="2">
                  <c:v>1.7088647598836242E-3</c:v>
                </c:pt>
                <c:pt idx="3">
                  <c:v>1.208961484463734E-3</c:v>
                </c:pt>
                <c:pt idx="4">
                  <c:v>4.0118674356111172E-3</c:v>
                </c:pt>
                <c:pt idx="5">
                  <c:v>0.10101570385806577</c:v>
                </c:pt>
                <c:pt idx="6">
                  <c:v>7.9180752383159581E-2</c:v>
                </c:pt>
                <c:pt idx="7">
                  <c:v>5.2181474465668523E-3</c:v>
                </c:pt>
                <c:pt idx="8">
                  <c:v>8.1066690161482157E-4</c:v>
                </c:pt>
                <c:pt idx="9">
                  <c:v>1.1589520035395449E-2</c:v>
                </c:pt>
                <c:pt idx="10">
                  <c:v>1.1533783693193462E-2</c:v>
                </c:pt>
                <c:pt idx="11">
                  <c:v>0.259022966820596</c:v>
                </c:pt>
                <c:pt idx="12">
                  <c:v>7.9400345910082511E-4</c:v>
                </c:pt>
                <c:pt idx="13">
                  <c:v>0.11976705656568366</c:v>
                </c:pt>
                <c:pt idx="14">
                  <c:v>9.9623827573592061E-2</c:v>
                </c:pt>
                <c:pt idx="15">
                  <c:v>2.8825840210993661E-4</c:v>
                </c:pt>
                <c:pt idx="16">
                  <c:v>4.1866803549504783E-2</c:v>
                </c:pt>
                <c:pt idx="17">
                  <c:v>9.648324749425877E-3</c:v>
                </c:pt>
                <c:pt idx="18">
                  <c:v>2.8921607121993636E-5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5.0022690320745397E-2</c:v>
                </c:pt>
                <c:pt idx="1">
                  <c:v>0.20490192722314401</c:v>
                </c:pt>
                <c:pt idx="2">
                  <c:v>1.6817041794116691E-3</c:v>
                </c:pt>
                <c:pt idx="3">
                  <c:v>1.1696572549801316E-3</c:v>
                </c:pt>
                <c:pt idx="4">
                  <c:v>3.4509584615659596E-3</c:v>
                </c:pt>
                <c:pt idx="5">
                  <c:v>9.7620788090277799E-2</c:v>
                </c:pt>
                <c:pt idx="6">
                  <c:v>8.2925775992307715E-2</c:v>
                </c:pt>
                <c:pt idx="7">
                  <c:v>3.0188881015775076E-3</c:v>
                </c:pt>
                <c:pt idx="8">
                  <c:v>7.9423696147219887E-4</c:v>
                </c:pt>
                <c:pt idx="9">
                  <c:v>8.8634633427113942E-3</c:v>
                </c:pt>
                <c:pt idx="10">
                  <c:v>9.591507579445659E-3</c:v>
                </c:pt>
                <c:pt idx="11">
                  <c:v>0.25543166593304328</c:v>
                </c:pt>
                <c:pt idx="12">
                  <c:v>9.8380262510955113E-4</c:v>
                </c:pt>
                <c:pt idx="13">
                  <c:v>0.13356427071218827</c:v>
                </c:pt>
                <c:pt idx="14">
                  <c:v>9.9181618598428875E-2</c:v>
                </c:pt>
                <c:pt idx="15">
                  <c:v>9.7819820676789556E-4</c:v>
                </c:pt>
                <c:pt idx="16">
                  <c:v>4.1320846285346081E-2</c:v>
                </c:pt>
                <c:pt idx="17">
                  <c:v>4.4612684707238818E-3</c:v>
                </c:pt>
                <c:pt idx="18">
                  <c:v>3.6731660752743059E-5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70000"/>
                      <a:lumOff val="3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70000"/>
                      <a:lumOff val="3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70000"/>
                    <a:lumOff val="3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5.603383523798823E-2</c:v>
                </c:pt>
                <c:pt idx="1">
                  <c:v>0.22257112628747763</c:v>
                </c:pt>
                <c:pt idx="2">
                  <c:v>6.0325144256695982E-4</c:v>
                </c:pt>
                <c:pt idx="3">
                  <c:v>1.7087335867011543E-4</c:v>
                </c:pt>
                <c:pt idx="4">
                  <c:v>2.3881614911874238E-2</c:v>
                </c:pt>
                <c:pt idx="5">
                  <c:v>0.14108666799652697</c:v>
                </c:pt>
                <c:pt idx="6">
                  <c:v>7.8677657104308754E-2</c:v>
                </c:pt>
                <c:pt idx="7">
                  <c:v>5.2429950550274248E-3</c:v>
                </c:pt>
                <c:pt idx="8">
                  <c:v>1.8697230603001921E-3</c:v>
                </c:pt>
                <c:pt idx="9">
                  <c:v>5.4318081437663814E-3</c:v>
                </c:pt>
                <c:pt idx="10">
                  <c:v>2.1875618844210361E-2</c:v>
                </c:pt>
                <c:pt idx="11">
                  <c:v>0.23349703334079661</c:v>
                </c:pt>
                <c:pt idx="12">
                  <c:v>4.3633463277204633E-3</c:v>
                </c:pt>
                <c:pt idx="13">
                  <c:v>8.5210145123093106E-2</c:v>
                </c:pt>
                <c:pt idx="14">
                  <c:v>8.6736366516130398E-2</c:v>
                </c:pt>
                <c:pt idx="15">
                  <c:v>1.1799623657759192E-3</c:v>
                </c:pt>
                <c:pt idx="16">
                  <c:v>2.8606854286145036E-2</c:v>
                </c:pt>
                <c:pt idx="17">
                  <c:v>2.9027680504666586E-3</c:v>
                </c:pt>
                <c:pt idx="18">
                  <c:v>5.8352547154579823E-5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70000"/>
                      <a:lumOff val="3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70000"/>
                      <a:lumOff val="3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70000"/>
                    <a:lumOff val="3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4.7868498848300578E-2</c:v>
                </c:pt>
                <c:pt idx="1">
                  <c:v>0.17844411241675193</c:v>
                </c:pt>
                <c:pt idx="2">
                  <c:v>1.2784433047396875E-3</c:v>
                </c:pt>
                <c:pt idx="3">
                  <c:v>2.7388411809638343E-4</c:v>
                </c:pt>
                <c:pt idx="4">
                  <c:v>2.2368810564891154E-2</c:v>
                </c:pt>
                <c:pt idx="5">
                  <c:v>0.1724340383402182</c:v>
                </c:pt>
                <c:pt idx="6">
                  <c:v>9.3620987516192328E-2</c:v>
                </c:pt>
                <c:pt idx="7">
                  <c:v>6.2909600563296362E-3</c:v>
                </c:pt>
                <c:pt idx="8">
                  <c:v>5.2531843836580632E-4</c:v>
                </c:pt>
                <c:pt idx="9">
                  <c:v>7.2578430777231299E-3</c:v>
                </c:pt>
                <c:pt idx="10">
                  <c:v>1.5372518240690507E-2</c:v>
                </c:pt>
                <c:pt idx="11">
                  <c:v>0.21801427586371344</c:v>
                </c:pt>
                <c:pt idx="12">
                  <c:v>2.8137562093821602E-3</c:v>
                </c:pt>
                <c:pt idx="13">
                  <c:v>0.11554590653857152</c:v>
                </c:pt>
                <c:pt idx="14">
                  <c:v>7.7093488298822566E-2</c:v>
                </c:pt>
                <c:pt idx="15">
                  <c:v>2.8105466695202506E-4</c:v>
                </c:pt>
                <c:pt idx="16">
                  <c:v>3.5170757428249225E-2</c:v>
                </c:pt>
                <c:pt idx="17">
                  <c:v>5.3099971263423779E-3</c:v>
                </c:pt>
                <c:pt idx="18">
                  <c:v>3.5348945667393454E-5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5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5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5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70000"/>
                      <a:lumOff val="3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70000"/>
                      <a:lumOff val="3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70000"/>
                    <a:lumOff val="3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Лист1!$A$2:$A$20</c:f>
              <c:strCache>
                <c:ptCount val="19"/>
                <c:pt idx="0">
                  <c:v>Дрели аккумуляторные</c:v>
                </c:pt>
                <c:pt idx="1">
                  <c:v>Дрели сетевые</c:v>
                </c:pt>
                <c:pt idx="2">
                  <c:v>Дрели-миксеры</c:v>
                </c:pt>
                <c:pt idx="3">
                  <c:v>Клеевые пистолеты</c:v>
                </c:pt>
                <c:pt idx="4">
                  <c:v>Отбойные молотки</c:v>
                </c:pt>
                <c:pt idx="5">
                  <c:v>Перфораторы</c:v>
                </c:pt>
                <c:pt idx="6">
                  <c:v>Пилы</c:v>
                </c:pt>
                <c:pt idx="7">
                  <c:v>Полировальные машины</c:v>
                </c:pt>
                <c:pt idx="8">
                  <c:v>Степлеры</c:v>
                </c:pt>
                <c:pt idx="9">
                  <c:v>Фены промышленные</c:v>
                </c:pt>
                <c:pt idx="10">
                  <c:v>Фрезеры</c:v>
                </c:pt>
                <c:pt idx="11">
                  <c:v>Шлифовальные Машины</c:v>
                </c:pt>
                <c:pt idx="12">
                  <c:v>Штроборезы (Бороздоделы)</c:v>
                </c:pt>
                <c:pt idx="13">
                  <c:v>шуруповерты / винтоверты / гайковерты</c:v>
                </c:pt>
                <c:pt idx="14">
                  <c:v>Электролобзики</c:v>
                </c:pt>
                <c:pt idx="15">
                  <c:v>Электроножовки</c:v>
                </c:pt>
                <c:pt idx="16">
                  <c:v>Электрорубанки</c:v>
                </c:pt>
                <c:pt idx="17">
                  <c:v>Электроточила</c:v>
                </c:pt>
                <c:pt idx="18">
                  <c:v>Электрошаберы</c:v>
                </c:pt>
              </c:strCache>
            </c:strRef>
          </c:cat>
          <c:val>
            <c:numRef>
              <c:f>Лист1!$B$2:$B$20</c:f>
              <c:numCache>
                <c:formatCode>0.000%</c:formatCode>
                <c:ptCount val="19"/>
                <c:pt idx="0">
                  <c:v>4.4320473935036263E-2</c:v>
                </c:pt>
                <c:pt idx="1">
                  <c:v>0.22463446531905087</c:v>
                </c:pt>
                <c:pt idx="2">
                  <c:v>1.1775416273365549E-3</c:v>
                </c:pt>
                <c:pt idx="3">
                  <c:v>2.4676250387603224E-4</c:v>
                </c:pt>
                <c:pt idx="4">
                  <c:v>2.0112660236152925E-2</c:v>
                </c:pt>
                <c:pt idx="5">
                  <c:v>0.14943159909922638</c:v>
                </c:pt>
                <c:pt idx="6">
                  <c:v>8.7166505902900149E-2</c:v>
                </c:pt>
                <c:pt idx="7">
                  <c:v>3.3330713399610545E-3</c:v>
                </c:pt>
                <c:pt idx="8">
                  <c:v>6.0574780148317021E-4</c:v>
                </c:pt>
                <c:pt idx="9">
                  <c:v>5.1778036826897883E-3</c:v>
                </c:pt>
                <c:pt idx="10">
                  <c:v>1.3007694383222929E-2</c:v>
                </c:pt>
                <c:pt idx="11">
                  <c:v>0.21075546281472071</c:v>
                </c:pt>
                <c:pt idx="12">
                  <c:v>3.083663620451314E-3</c:v>
                </c:pt>
                <c:pt idx="13">
                  <c:v>0.12411433856179092</c:v>
                </c:pt>
                <c:pt idx="14">
                  <c:v>7.6082165874891888E-2</c:v>
                </c:pt>
                <c:pt idx="15">
                  <c:v>7.3939455701130241E-4</c:v>
                </c:pt>
                <c:pt idx="16">
                  <c:v>3.3636604643246859E-2</c:v>
                </c:pt>
                <c:pt idx="17">
                  <c:v>2.3314328944402992E-3</c:v>
                </c:pt>
                <c:pt idx="18">
                  <c:v>4.2611202510518069E-5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Лист1!$B$2:$B$9</c:f>
              <c:numCache>
                <c:formatCode>0.0%</c:formatCode>
                <c:ptCount val="8"/>
                <c:pt idx="0">
                  <c:v>1.5435880978084846</c:v>
                </c:pt>
                <c:pt idx="1">
                  <c:v>1.2644936516114698</c:v>
                </c:pt>
                <c:pt idx="2">
                  <c:v>1.209913488986712</c:v>
                </c:pt>
                <c:pt idx="3">
                  <c:v>0.58707368728364573</c:v>
                </c:pt>
                <c:pt idx="4">
                  <c:v>1.6293811224399495</c:v>
                </c:pt>
                <c:pt idx="5">
                  <c:v>1.1038910736778818</c:v>
                </c:pt>
                <c:pt idx="6">
                  <c:v>0.91236215045818736</c:v>
                </c:pt>
                <c:pt idx="7">
                  <c:v>1.0962285853291707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94912"/>
        <c:axId val="15215584"/>
        <c:axId val="0"/>
      </c:area3DChart>
      <c:catAx>
        <c:axId val="1519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5584"/>
        <c:crosses val="autoZero"/>
        <c:auto val="1"/>
        <c:lblAlgn val="ctr"/>
        <c:lblOffset val="100"/>
        <c:noMultiLvlLbl val="0"/>
      </c:catAx>
      <c:valAx>
        <c:axId val="15215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519491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 КИТАЙ</c:v>
                </c:pt>
                <c:pt idx="1">
                  <c:v>BOSCH / SKILL</c:v>
                </c:pt>
                <c:pt idx="2">
                  <c:v>MAKITA</c:v>
                </c:pt>
                <c:pt idx="3">
                  <c:v>ПРОЧИЕ ГЕРМАНИЯ</c:v>
                </c:pt>
                <c:pt idx="4">
                  <c:v>BLACK &amp; DECKER / DEWALT</c:v>
                </c:pt>
                <c:pt idx="5">
                  <c:v>ПРОЧИЕ</c:v>
                </c:pt>
                <c:pt idx="6">
                  <c:v>ФИОЛЕНТ</c:v>
                </c:pt>
                <c:pt idx="7">
                  <c:v>STERN</c:v>
                </c:pt>
                <c:pt idx="8">
                  <c:v>STURM</c:v>
                </c:pt>
                <c:pt idx="9">
                  <c:v>DWT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0.17625652073070966</c:v>
                </c:pt>
                <c:pt idx="1">
                  <c:v>0.1199258629745181</c:v>
                </c:pt>
                <c:pt idx="2">
                  <c:v>9.0592867075617797E-2</c:v>
                </c:pt>
                <c:pt idx="3">
                  <c:v>5.6243736853767705E-2</c:v>
                </c:pt>
                <c:pt idx="4">
                  <c:v>4.9682243493534048E-2</c:v>
                </c:pt>
                <c:pt idx="5">
                  <c:v>3.819641492668404E-2</c:v>
                </c:pt>
                <c:pt idx="6">
                  <c:v>3.6659186245920371E-2</c:v>
                </c:pt>
                <c:pt idx="7">
                  <c:v>3.6096269925471373E-2</c:v>
                </c:pt>
                <c:pt idx="8">
                  <c:v>3.5831072478285042E-2</c:v>
                </c:pt>
                <c:pt idx="9">
                  <c:v>1.1733434879022559E-2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5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7D87A-5C9D-42D4-859F-43D8A846D56D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ACE0-2E9F-418F-8CC9-B472E2363A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1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ACE0-2E9F-418F-8CC9-B472E2363A7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7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55D-0FA4-4C89-84AB-6732923184F8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52600" y="3429000"/>
            <a:ext cx="7200800" cy="1655763"/>
          </a:xfrm>
          <a:prstGeom prst="rect">
            <a:avLst/>
          </a:prstGeom>
        </p:spPr>
        <p:txBody>
          <a:bodyPr/>
          <a:lstStyle>
            <a:lvl1pPr marL="180975" indent="-180975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ПОДГОТОВЛЕНО ДЛЯ: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КОММЕРЧЕСКОЕ ПРЕДЛОЖЕНИЕ:</a:t>
            </a:r>
          </a:p>
          <a:p>
            <a:pPr lvl="0"/>
            <a:endParaRPr lang="ru-RU" dirty="0" smtClean="0"/>
          </a:p>
        </p:txBody>
      </p:sp>
      <p:sp>
        <p:nvSpPr>
          <p:cNvPr id="18" name="Rectangle 3"/>
          <p:cNvSpPr>
            <a:spLocks noChangeArrowheads="1"/>
          </p:cNvSpPr>
          <p:nvPr userDrawn="1"/>
        </p:nvSpPr>
        <p:spPr bwMode="auto">
          <a:xfrm>
            <a:off x="344488" y="10659"/>
            <a:ext cx="9218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800" b="0" dirty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b="0" dirty="0" smtClean="0">
                <a:latin typeface="Arial" pitchFamily="34" charset="0"/>
                <a:cs typeface="Arial" pitchFamily="34" charset="0"/>
              </a:rPr>
              <a:t>2013 DRG. </a:t>
            </a:r>
            <a:r>
              <a:rPr lang="ru-RU" sz="800" b="0" dirty="0">
                <a:latin typeface="Arial" pitchFamily="34" charset="0"/>
                <a:cs typeface="Arial" pitchFamily="34" charset="0"/>
              </a:rPr>
              <a:t>Все права защищены</a:t>
            </a:r>
            <a:r>
              <a:rPr lang="ru-RU" sz="800" b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908720"/>
            <a:ext cx="8221222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10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75C7-155B-45EA-8EA5-E4864CCDCB19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94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93D4-558B-4EA1-9291-9D3C01404951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7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9282786" y="6479216"/>
            <a:ext cx="623214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512840" y="0"/>
            <a:ext cx="6048672" cy="981075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cap="all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7274-4E8E-4213-B3B0-7A8EB52C82AA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16930" y="981075"/>
            <a:ext cx="9612000" cy="0"/>
          </a:xfrm>
          <a:prstGeom prst="line">
            <a:avLst/>
          </a:prstGeom>
          <a:ln w="12700"/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 flipV="1">
            <a:off x="3512840" y="0"/>
            <a:ext cx="0" cy="9810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43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D8BC-ED4D-40C5-81F7-9BF142FA4C95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98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072C-E309-4BED-8B72-38F141A455C9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8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6138-D878-4A3F-8B64-4DDF08051AD2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5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9AA9-2E75-4A60-812C-A7D71A78B9BA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36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8D9-4E8E-4F29-8B01-FC0874AFA6A5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22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5F6-1590-485A-A0A0-C12E75B08843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3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FFDD-0E5A-473D-847E-F666438E4883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23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27690" y="64792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1AB1C6-6783-4030-A379-8CF3D88F9670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3742" y="647921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Рынок ручных электроинструментов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5294" y="64792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67400" y="3267398"/>
            <a:ext cx="6858002" cy="32320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12839" y="4432"/>
            <a:ext cx="6048674" cy="976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183190"/>
            <a:ext cx="2604034" cy="65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3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1352600" y="3356993"/>
            <a:ext cx="7200800" cy="13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ИССЛЕДОВАНИЕ РЫНКА РУЧНЫХ ЭЛЕКТРОИНСТРУМЕНТОВ</a:t>
            </a:r>
            <a:endParaRPr lang="ru-RU" sz="2000" b="1" spc="3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03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рынка электроинструмента в 2005-2013 гг., </a:t>
            </a:r>
            <a:r>
              <a:rPr lang="ru-RU" sz="1400" b="1" dirty="0">
                <a:latin typeface="+mn-lt"/>
                <a:ea typeface="+mn-ea"/>
                <a:cs typeface="+mn-cs"/>
              </a:rPr>
              <a:t>млн. руб.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560512" y="1124744"/>
          <a:ext cx="90010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76536" y="5301208"/>
            <a:ext cx="8640960" cy="864096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рынка </a:t>
            </a:r>
            <a:r>
              <a:rPr lang="ru-RU" sz="1400" b="1" dirty="0" smtClean="0"/>
              <a:t>ДРЕЛЕЙ И ПЕРФОРАТОРОВ в </a:t>
            </a:r>
            <a:r>
              <a:rPr lang="ru-RU" sz="1400" b="1" dirty="0"/>
              <a:t>2005-2013 гг</a:t>
            </a:r>
            <a:r>
              <a:rPr lang="ru-RU" sz="1400" b="1" dirty="0" smtClean="0"/>
              <a:t>., МЛН. РУБ.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18413"/>
              </p:ext>
            </p:extLst>
          </p:nvPr>
        </p:nvGraphicFramePr>
        <p:xfrm>
          <a:off x="488504" y="1844827"/>
          <a:ext cx="9073006" cy="26019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 угловые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 ударные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 угловые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 ударные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Дрели-миксеры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дрель миксер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sds-max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sds-plus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 аккумуляторные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… 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рынка </a:t>
            </a:r>
            <a:r>
              <a:rPr lang="ru-RU" sz="1400" b="1" dirty="0" smtClean="0"/>
              <a:t>пил в </a:t>
            </a:r>
            <a:r>
              <a:rPr lang="ru-RU" sz="1400" b="1" dirty="0"/>
              <a:t>2005-2013 гг</a:t>
            </a:r>
            <a:r>
              <a:rPr lang="ru-RU" sz="1400" b="1" dirty="0" smtClean="0"/>
              <a:t>., МЛН. РУБ.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4352"/>
              </p:ext>
            </p:extLst>
          </p:nvPr>
        </p:nvGraphicFramePr>
        <p:xfrm>
          <a:off x="488504" y="1844827"/>
          <a:ext cx="9073006" cy="158147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ленточные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отрезные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торцовочные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цепные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циркулярные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</a:t>
            </a:r>
            <a:r>
              <a:rPr lang="ru-RU" sz="1000" b="1" dirty="0" smtClean="0">
                <a:solidFill>
                  <a:schemeClr val="tx1"/>
                </a:solidFill>
              </a:rPr>
              <a:t>: 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300" b="1" dirty="0"/>
              <a:t>Объем рынка </a:t>
            </a:r>
            <a:r>
              <a:rPr lang="ru-RU" sz="1300" b="1" dirty="0" smtClean="0"/>
              <a:t>шлифовальных машин в </a:t>
            </a:r>
            <a:r>
              <a:rPr lang="ru-RU" sz="1300" b="1" dirty="0"/>
              <a:t>2005-2013 гг</a:t>
            </a:r>
            <a:r>
              <a:rPr lang="ru-RU" sz="1300" b="1" dirty="0" smtClean="0"/>
              <a:t>., МЛН. РУБ.</a:t>
            </a:r>
            <a:endParaRPr lang="ru-RU" sz="13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13831"/>
              </p:ext>
            </p:extLst>
          </p:nvPr>
        </p:nvGraphicFramePr>
        <p:xfrm>
          <a:off x="488504" y="1844827"/>
          <a:ext cx="9073006" cy="269469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вибрационные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ленточные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прямые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угловые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щеточные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эксцентриковые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</a:t>
            </a:r>
            <a:r>
              <a:rPr lang="ru-RU" sz="1000" b="1" dirty="0" smtClean="0">
                <a:solidFill>
                  <a:schemeClr val="tx1"/>
                </a:solidFill>
              </a:rPr>
              <a:t>: 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300" b="1" dirty="0"/>
              <a:t>Объем рынка </a:t>
            </a:r>
            <a:r>
              <a:rPr lang="ru-RU" sz="1300" b="1" dirty="0" smtClean="0"/>
              <a:t>промышленных фенов в 2005-2013 гг., млн. РУБ</a:t>
            </a:r>
            <a:r>
              <a:rPr lang="ru-RU" sz="1400" b="1" dirty="0" smtClean="0"/>
              <a:t>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3593" y="35010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объем рынка в стоимостном выражении представлен для всех категорий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РЫНКА ПО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26308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натуральном выражении </a:t>
            </a:r>
            <a:r>
              <a:rPr lang="ru-RU" dirty="0"/>
              <a:t>за </a:t>
            </a:r>
            <a:r>
              <a:rPr lang="en-US" dirty="0" smtClean="0"/>
              <a:t>2005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21652738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шлифовальные машины - 27,5%.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натуральном выражении </a:t>
            </a:r>
            <a:r>
              <a:rPr lang="ru-RU" dirty="0"/>
              <a:t>за </a:t>
            </a:r>
            <a:r>
              <a:rPr lang="en-US" dirty="0" smtClean="0"/>
              <a:t>200</a:t>
            </a:r>
            <a:r>
              <a:rPr lang="ru-RU" dirty="0" smtClean="0"/>
              <a:t>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325729534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2006 году приходится на шлифовальные машины - 25,9%.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натуральном выражении </a:t>
            </a:r>
            <a:r>
              <a:rPr lang="ru-RU" dirty="0"/>
              <a:t>за </a:t>
            </a:r>
            <a:r>
              <a:rPr lang="en-US" dirty="0" smtClean="0"/>
              <a:t>200</a:t>
            </a:r>
            <a:r>
              <a:rPr lang="ru-RU" dirty="0" smtClean="0"/>
              <a:t>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853870310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</a:t>
            </a:r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натуральном </a:t>
            </a:r>
            <a:r>
              <a:rPr lang="ru-RU" dirty="0" smtClean="0"/>
              <a:t>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натуральном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4488" y="981075"/>
            <a:ext cx="92170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/>
                </a:solidFill>
              </a:rPr>
              <a:t>Цель исследования</a:t>
            </a:r>
          </a:p>
          <a:p>
            <a:pPr algn="just"/>
            <a:r>
              <a:rPr lang="ru-RU" sz="1200" dirty="0"/>
              <a:t>В общем виде целью </a:t>
            </a:r>
            <a:r>
              <a:rPr lang="ru-RU" sz="1200" dirty="0" smtClean="0"/>
              <a:t>данного исследования </a:t>
            </a:r>
            <a:r>
              <a:rPr lang="ru-RU" sz="1200" dirty="0"/>
              <a:t>является проанализировать ситуацию на рынке инструмента (все категории и сегменты) и получить (рассчитать) показатели, характеризующие его состояние в настоящее время.</a:t>
            </a:r>
            <a:endParaRPr lang="ru-RU" sz="1200" dirty="0" smtClean="0"/>
          </a:p>
          <a:p>
            <a:pPr algn="just"/>
            <a:endParaRPr lang="ru-RU" sz="1400" b="1" dirty="0" smtClean="0">
              <a:solidFill>
                <a:schemeClr val="accent3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3"/>
                </a:solidFill>
              </a:rPr>
              <a:t>Задачи исследования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 smtClean="0"/>
              <a:t>Определить </a:t>
            </a:r>
            <a:r>
              <a:rPr lang="ru-RU" sz="1200" dirty="0"/>
              <a:t>объем, темпы роста и динамику развития российского рынка инструмента в 2005-3 кв. 2013 гг.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 smtClean="0"/>
              <a:t>Определить </a:t>
            </a:r>
            <a:r>
              <a:rPr lang="ru-RU" sz="1200" dirty="0"/>
              <a:t>объем импорта в Россию и экспорта из России инструмента в 2005-3 кв. 2013 гг. по: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Категориям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Сегментам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Ценовым </a:t>
            </a:r>
            <a:r>
              <a:rPr lang="ru-RU" sz="1200" dirty="0"/>
              <a:t>сегментам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Производителям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Моделям</a:t>
            </a:r>
            <a:endParaRPr lang="ru-RU" sz="1200" dirty="0"/>
          </a:p>
          <a:p>
            <a:pPr marL="342900" indent="-342900" algn="just">
              <a:buFont typeface="+mj-lt"/>
              <a:buAutoNum type="arabicPeriod" startAt="3"/>
            </a:pPr>
            <a:r>
              <a:rPr lang="ru-RU" sz="1200" dirty="0" smtClean="0"/>
              <a:t>Составить </a:t>
            </a:r>
            <a:r>
              <a:rPr lang="ru-RU" sz="1200" dirty="0"/>
              <a:t>различные сценарии прогноза ключевых показателей рынка инструмента в России до 2015 г. в натуральном и стоимостном выражении.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ru-RU" sz="1200" dirty="0" smtClean="0"/>
              <a:t>Выделить </a:t>
            </a:r>
            <a:r>
              <a:rPr lang="ru-RU" sz="1200" dirty="0"/>
              <a:t>и описать основные категории и сегменты рынка инструмента в России в 2005-3 кв. 2013 гг.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категорий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сегментов (в </a:t>
            </a:r>
            <a:r>
              <a:rPr lang="ru-RU" sz="1200" dirty="0" err="1"/>
              <a:t>т.ч</a:t>
            </a:r>
            <a:r>
              <a:rPr lang="ru-RU" sz="1200" dirty="0"/>
              <a:t>. внутри категорий)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ценовых сегментов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производителей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Определить </a:t>
            </a:r>
            <a:r>
              <a:rPr lang="ru-RU" sz="1200" dirty="0"/>
              <a:t>ключевые тенденции и перспективы развития рынка инструмента в России в ближайшие несколько лет.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Охарактеризовать </a:t>
            </a:r>
            <a:r>
              <a:rPr lang="ru-RU" sz="1200" dirty="0"/>
              <a:t>конкурентную ситуацию на рынке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Определить </a:t>
            </a:r>
            <a:r>
              <a:rPr lang="ru-RU" sz="1200" dirty="0"/>
              <a:t>факторы, препятствующие росту рынка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Провести </a:t>
            </a:r>
            <a:r>
              <a:rPr lang="ru-RU" sz="1200" dirty="0"/>
              <a:t>мониторинг цен и определить уровень цен на рынке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Описать </a:t>
            </a:r>
            <a:r>
              <a:rPr lang="ru-RU" sz="1200" dirty="0"/>
              <a:t>основные сравнительные характеристики товаров-конкурентов. Определить продуктовую линейку инструментов, предлагаемых на российском рынке</a:t>
            </a:r>
            <a:r>
              <a:rPr lang="ru-RU" sz="1200" dirty="0" smtClean="0"/>
              <a:t>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Методология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0942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стоимостном выражении </a:t>
            </a:r>
            <a:r>
              <a:rPr lang="ru-RU" dirty="0"/>
              <a:t>за </a:t>
            </a:r>
            <a:r>
              <a:rPr lang="en-US" dirty="0" smtClean="0"/>
              <a:t>20</a:t>
            </a:r>
            <a:r>
              <a:rPr lang="ru-RU" dirty="0" smtClean="0"/>
              <a:t>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436879731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шлифовальные машины – 22,58%, и дрели сетевые – 22,257%. 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стоимостном выражении </a:t>
            </a:r>
            <a:r>
              <a:rPr lang="ru-RU" dirty="0"/>
              <a:t>за </a:t>
            </a:r>
            <a:r>
              <a:rPr lang="en-US" dirty="0" smtClean="0"/>
              <a:t>20</a:t>
            </a:r>
            <a:r>
              <a:rPr lang="ru-RU" dirty="0" smtClean="0"/>
              <a:t>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267786124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2006 году приходится на шлифовальные машины – 21,8%, и дрели сетевые – 17,84%, и перфораторы – 17,24%.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стоимостном выражении </a:t>
            </a:r>
            <a:r>
              <a:rPr lang="ru-RU" dirty="0"/>
              <a:t>за </a:t>
            </a:r>
            <a:r>
              <a:rPr lang="en-US" dirty="0" smtClean="0"/>
              <a:t>20</a:t>
            </a:r>
            <a:r>
              <a:rPr lang="ru-RU" dirty="0" smtClean="0"/>
              <a:t>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001789475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</a:t>
            </a:r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ручного электроинструмента в стоимостном </a:t>
            </a:r>
            <a:r>
              <a:rPr lang="ru-RU" dirty="0" smtClean="0"/>
              <a:t>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</a:t>
            </a:r>
            <a:r>
              <a:rPr lang="ru-RU" sz="1000" b="1" dirty="0" smtClean="0">
                <a:solidFill>
                  <a:schemeClr val="tx1"/>
                </a:solidFill>
              </a:rPr>
              <a:t>стоимостном </a:t>
            </a:r>
            <a:r>
              <a:rPr lang="ru-RU" sz="1000" b="1" dirty="0" smtClean="0">
                <a:solidFill>
                  <a:schemeClr val="tx1"/>
                </a:solidFill>
              </a:rPr>
              <a:t>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развития рынка ручного электроинструмента в натуральном выражении с 2005 года по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81019417"/>
              </p:ext>
            </p:extLst>
          </p:nvPr>
        </p:nvGraphicFramePr>
        <p:xfrm>
          <a:off x="1651000" y="1227667"/>
          <a:ext cx="6604000" cy="414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графика, </a:t>
            </a:r>
            <a:r>
              <a:rPr lang="en-US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Доли крупнейших производителей на рынке электроинструмента за 2005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99439938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В 2005 году доля </a:t>
            </a:r>
            <a:r>
              <a:rPr lang="en-US" sz="1000" b="1" dirty="0" smtClean="0">
                <a:solidFill>
                  <a:schemeClr val="tx1"/>
                </a:solidFill>
              </a:rPr>
              <a:t>DWT </a:t>
            </a:r>
            <a:r>
              <a:rPr lang="ru-RU" sz="1000" b="1" dirty="0" smtClean="0">
                <a:solidFill>
                  <a:schemeClr val="tx1"/>
                </a:solidFill>
              </a:rPr>
              <a:t>составила 2 % от общего объема рынка.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24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Доли крупнейших производителей на рынке электроинструмента за 2006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26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28526681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В 2006 году доля </a:t>
            </a:r>
            <a:r>
              <a:rPr lang="en-US" sz="1000" b="1" dirty="0" smtClean="0">
                <a:solidFill>
                  <a:schemeClr val="tx1"/>
                </a:solidFill>
              </a:rPr>
              <a:t>DWT </a:t>
            </a:r>
            <a:r>
              <a:rPr lang="ru-RU" sz="1000" b="1" dirty="0" smtClean="0">
                <a:solidFill>
                  <a:schemeClr val="tx1"/>
                </a:solidFill>
              </a:rPr>
              <a:t>составила 2 % от общего объема рынка.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3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Доли крупнейших производителей на рынке электроинструмента за 2007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72936506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В 2007 году доля </a:t>
            </a:r>
            <a:r>
              <a:rPr lang="en-US" sz="1000" b="1" dirty="0" smtClean="0">
                <a:solidFill>
                  <a:schemeClr val="tx1"/>
                </a:solidFill>
              </a:rPr>
              <a:t>...</a:t>
            </a:r>
            <a:r>
              <a:rPr lang="ru-RU" sz="1000" b="1" dirty="0" smtClean="0">
                <a:solidFill>
                  <a:schemeClr val="tx1"/>
                </a:solidFill>
              </a:rPr>
              <a:t>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91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Доли крупнейших производителей на рынке электроинструмента за 2008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крупнейших производителей на рынке </a:t>
            </a:r>
            <a:r>
              <a:rPr lang="ru-RU" sz="1000" b="1" dirty="0">
                <a:solidFill>
                  <a:schemeClr val="tx1"/>
                </a:solidFill>
              </a:rPr>
              <a:t>п</a:t>
            </a:r>
            <a:r>
              <a:rPr lang="ru-RU" sz="1000" b="1" dirty="0" smtClean="0">
                <a:solidFill>
                  <a:schemeClr val="tx1"/>
                </a:solidFill>
              </a:rPr>
              <a:t>редставлены </a:t>
            </a:r>
            <a:r>
              <a:rPr lang="ru-RU" sz="1000" b="1" dirty="0" smtClean="0">
                <a:solidFill>
                  <a:schemeClr val="tx1"/>
                </a:solidFill>
              </a:rPr>
              <a:t>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87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рынка </a:t>
            </a:r>
            <a:r>
              <a:rPr lang="ru-RU" sz="1400" b="1" dirty="0" smtClean="0"/>
              <a:t>по Категориям в 2005-2013 гг., тыс. шт.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16247"/>
              </p:ext>
            </p:extLst>
          </p:nvPr>
        </p:nvGraphicFramePr>
        <p:xfrm>
          <a:off x="488504" y="1268766"/>
          <a:ext cx="9073010" cy="50405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68144"/>
                <a:gridCol w="733874"/>
                <a:gridCol w="733874"/>
                <a:gridCol w="733874"/>
                <a:gridCol w="733874"/>
                <a:gridCol w="733874"/>
                <a:gridCol w="733874"/>
                <a:gridCol w="733874"/>
                <a:gridCol w="733874"/>
                <a:gridCol w="733874"/>
              </a:tblGrid>
              <a:tr h="395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effectLst/>
                        </a:rPr>
                        <a:t>янв-окт</a:t>
                      </a:r>
                      <a:r>
                        <a:rPr lang="ru-RU" sz="1000" b="1" u="none" strike="noStrike" dirty="0">
                          <a:effectLst/>
                        </a:rPr>
                        <a:t> 2013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Дрели-миксеры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Клеевые пистолеты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Отбойные молотки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Полировальные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Степлеры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Фены промышленные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Фрезеры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Штроборезы (Бороздоделы)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4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шуруповерты / винтоверты / гайковерты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Электролобзики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Электроножовки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Электрорубанки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Электроточила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Электрошаберы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4488" y="981076"/>
            <a:ext cx="92170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/>
                </a:solidFill>
              </a:rPr>
              <a:t>Метод сбора данных</a:t>
            </a:r>
          </a:p>
          <a:p>
            <a:r>
              <a:rPr lang="ru-RU" sz="1200" dirty="0" smtClean="0"/>
              <a:t>Мониторинг </a:t>
            </a:r>
            <a:r>
              <a:rPr lang="ru-RU" sz="1200" dirty="0"/>
              <a:t>документов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r>
              <a:rPr lang="ru-RU" sz="1400" b="1" dirty="0" smtClean="0">
                <a:solidFill>
                  <a:schemeClr val="accent3"/>
                </a:solidFill>
              </a:rPr>
              <a:t>География исследования</a:t>
            </a:r>
          </a:p>
          <a:p>
            <a:r>
              <a:rPr lang="ru-RU" sz="1200" dirty="0" smtClean="0"/>
              <a:t>РФ в целом; выделение регионов по мониторингу цен: СКФО+ЮФО; ПФО; ЦФО без Москвы; Москва; СЗФО; УФО; СФО; ДФО.</a:t>
            </a:r>
          </a:p>
          <a:p>
            <a:endParaRPr lang="ru-RU" sz="1200" dirty="0" smtClean="0"/>
          </a:p>
          <a:p>
            <a:r>
              <a:rPr lang="ru-RU" sz="1400" b="1" dirty="0" smtClean="0">
                <a:solidFill>
                  <a:schemeClr val="accent3"/>
                </a:solidFill>
              </a:rPr>
              <a:t>Источники получения информации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Базы данных ФТС РФ и ФСГС РФ (Росстат).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Печатные и электронные деловые и специализированные издания, аналитические обзоры.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Ресурсы сети Интернет в России и мире.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Материалы участников отечественного и мирового рынков.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Результаты исследований маркетинговых и консалтинговых агентств.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Материалы отраслевых учреждений и базы данных.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Результаты исследований DISCOVERY Research Group. и др.</a:t>
            </a:r>
            <a:endParaRPr lang="ru-RU" sz="1200" dirty="0" smtClean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Методология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0634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продаж крупнейших Категорий электроинструмента в 2005-2013 гг., тыс. шт.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00125" y="1464468"/>
          <a:ext cx="7905749" cy="39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рынка </a:t>
            </a:r>
            <a:r>
              <a:rPr lang="ru-RU" sz="1400" b="1" dirty="0" smtClean="0"/>
              <a:t>по категориям в 2005-2013 гг., млн. руб.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23330"/>
              </p:ext>
            </p:extLst>
          </p:nvPr>
        </p:nvGraphicFramePr>
        <p:xfrm>
          <a:off x="632521" y="1268767"/>
          <a:ext cx="8928993" cy="504055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28968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</a:tblGrid>
              <a:tr h="395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effectLst/>
                        </a:rPr>
                        <a:t>янв-окт</a:t>
                      </a:r>
                      <a:r>
                        <a:rPr lang="ru-RU" sz="1000" b="1" u="none" strike="noStrike" dirty="0">
                          <a:effectLst/>
                        </a:rPr>
                        <a:t> 2013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аккумуляторные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 сетевые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Дрели-миксеры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Клеевые пистолеты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Отбойные молотки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Полировальные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Степлеры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Фены промышленные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Фрезеры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Штроборезы (Бороздоделы)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4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шуруповерты / винтоверты / гайковерты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Электролобзики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Электроножовки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Электрорубанки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Электроточила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Электрошаберы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34379,0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49249,7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Дрели </a:t>
            </a:r>
            <a:r>
              <a:rPr lang="ru-RU" sz="1400" b="1" dirty="0">
                <a:latin typeface="+mn-lt"/>
                <a:ea typeface="+mn-ea"/>
                <a:cs typeface="+mn-cs"/>
              </a:rPr>
              <a:t>аккумуляторные: объем продаж в 2005-2013 гг. тыс. шт., млн. руб.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28993705"/>
              </p:ext>
            </p:extLst>
          </p:nvPr>
        </p:nvGraphicFramePr>
        <p:xfrm>
          <a:off x="848544" y="1227666"/>
          <a:ext cx="8568952" cy="5081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Дрели </a:t>
            </a:r>
            <a:r>
              <a:rPr lang="ru-RU" sz="1400" b="1" dirty="0" smtClean="0"/>
              <a:t>сетевые: </a:t>
            </a:r>
            <a:r>
              <a:rPr lang="ru-RU" sz="1400" b="1" dirty="0"/>
              <a:t>объем продаж в 2005-2013 гг. тыс. шт., млн. руб.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95613473"/>
              </p:ext>
            </p:extLst>
          </p:nvPr>
        </p:nvGraphicFramePr>
        <p:xfrm>
          <a:off x="848544" y="1227666"/>
          <a:ext cx="8568952" cy="5081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....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Дрели-миксеры: </a:t>
            </a:r>
            <a:r>
              <a:rPr lang="ru-RU" sz="1400" b="1" dirty="0"/>
              <a:t>объем продаж в 2005-2013 гг. тыс. шт., млн. руб.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6536" y="3422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представлены объемы продаж для других категорий рынка.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ЗАТРАТЫ НА РЕКЛАМУ</a:t>
            </a:r>
          </a:p>
        </p:txBody>
      </p:sp>
    </p:spTree>
    <p:extLst>
      <p:ext uri="{BB962C8B-B14F-4D97-AF65-F5344CB8AC3E}">
        <p14:creationId xmlns:p14="http://schemas.microsoft.com/office/powerpoint/2010/main" val="9139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Объем затрат на рекламу ручных и электроинструментов по каналам в 2013 г., руб..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739"/>
              </p:ext>
            </p:extLst>
          </p:nvPr>
        </p:nvGraphicFramePr>
        <p:xfrm>
          <a:off x="560512" y="1340768"/>
          <a:ext cx="9145019" cy="2268118"/>
        </p:xfrm>
        <a:graphic>
          <a:graphicData uri="http://schemas.openxmlformats.org/drawingml/2006/table">
            <a:tbl>
              <a:tblPr/>
              <a:tblGrid>
                <a:gridCol w="1361628"/>
                <a:gridCol w="707581"/>
                <a:gridCol w="707581"/>
                <a:gridCol w="707581"/>
                <a:gridCol w="707581"/>
                <a:gridCol w="707581"/>
                <a:gridCol w="707581"/>
                <a:gridCol w="707581"/>
                <a:gridCol w="707581"/>
                <a:gridCol w="707581"/>
                <a:gridCol w="707581"/>
                <a:gridCol w="707581"/>
              </a:tblGrid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Тип медиа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янв.13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фев.13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мар.13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апр.13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май.13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июн.13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июл.13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авг.13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сен.13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окт.13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РУЧНЫЕ ИНСТРУМЕНТЫ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6 574 019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312 764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727 902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70 014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851 116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1 280 157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1 199 099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305 865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11 320 936   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9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Наружная реклама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Телевидение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Печатная пресса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ЭЛЕКТРОИНСТРУМЕНТЫ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Телевидение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Наружная реклама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Печатная пресса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Интернет</a:t>
                      </a:r>
                    </a:p>
                  </a:txBody>
                  <a:tcPr marL="58729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0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704528" y="3933056"/>
            <a:ext cx="6696744" cy="36004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Примечание: здесь </a:t>
            </a:r>
            <a:r>
              <a:rPr lang="ru-RU" sz="1000" b="1" dirty="0">
                <a:solidFill>
                  <a:schemeClr val="tx1"/>
                </a:solidFill>
              </a:rPr>
              <a:t>и далее в разделе про </a:t>
            </a:r>
            <a:r>
              <a:rPr lang="ru-RU" sz="1000" b="1" dirty="0" smtClean="0">
                <a:solidFill>
                  <a:schemeClr val="tx1"/>
                </a:solidFill>
              </a:rPr>
              <a:t>рекламу </a:t>
            </a:r>
            <a:r>
              <a:rPr lang="ru-RU" sz="1000" b="1" dirty="0">
                <a:solidFill>
                  <a:schemeClr val="tx1"/>
                </a:solidFill>
              </a:rPr>
              <a:t>речь идет о периоде «январь-октябрь 2013 г</a:t>
            </a:r>
            <a:r>
              <a:rPr lang="ru-RU" sz="1000" b="1" dirty="0" smtClean="0">
                <a:solidFill>
                  <a:schemeClr val="tx1"/>
                </a:solidFill>
              </a:rPr>
              <a:t>.».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94600" y="6447565"/>
            <a:ext cx="2311400" cy="365125"/>
          </a:xfrm>
        </p:spPr>
        <p:txBody>
          <a:bodyPr/>
          <a:lstStyle/>
          <a:p>
            <a:fld id="{EF2B6636-0D41-47A9-98C1-ED7F9166584D}" type="slidenum">
              <a:rPr lang="ru-RU" smtClean="0"/>
              <a:pPr/>
              <a:t>37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Доли затрат на рекламу категорий товаров «ручной инструмент» и электроинструмент в 2013 г., руб., % 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8544" y="436510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видим, объемы затрат на рекламу </a:t>
            </a:r>
            <a:r>
              <a:rPr lang="ru-RU" sz="1000" b="1" dirty="0" smtClean="0">
                <a:solidFill>
                  <a:schemeClr val="tx1"/>
                </a:solidFill>
              </a:rPr>
              <a:t>....</a:t>
            </a:r>
            <a:endParaRPr lang="ru-RU" sz="1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392941"/>
              </p:ext>
            </p:extLst>
          </p:nvPr>
        </p:nvGraphicFramePr>
        <p:xfrm>
          <a:off x="2144688" y="1196752"/>
          <a:ext cx="56197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9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Объем и доли затрат на рекламу электроинструмента по каналам в 2013 г., руб., %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016304"/>
              </p:ext>
            </p:extLst>
          </p:nvPr>
        </p:nvGraphicFramePr>
        <p:xfrm>
          <a:off x="1784648" y="1196752"/>
          <a:ext cx="64087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848544" y="436510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.... </a:t>
            </a:r>
            <a:endParaRPr lang="ru-RU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39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Объем затрат на рекламу ведущих брендов и </a:t>
            </a:r>
            <a:r>
              <a:rPr lang="ru-RU" sz="1400" b="1" dirty="0" err="1" smtClean="0"/>
              <a:t>ритейлеров</a:t>
            </a:r>
            <a:r>
              <a:rPr lang="ru-RU" sz="1400" b="1" dirty="0" smtClean="0"/>
              <a:t> электроинструмента в 2013 г., руб..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950568"/>
              </p:ext>
            </p:extLst>
          </p:nvPr>
        </p:nvGraphicFramePr>
        <p:xfrm>
          <a:off x="992560" y="1124744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848544" y="436510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РЫНКА В НАТУРАЛЬНОМ ВЫРАЖЕНИИ</a:t>
            </a:r>
          </a:p>
        </p:txBody>
      </p:sp>
    </p:spTree>
    <p:extLst>
      <p:ext uri="{BB962C8B-B14F-4D97-AF65-F5344CB8AC3E}">
        <p14:creationId xmlns:p14="http://schemas.microsoft.com/office/powerpoint/2010/main" val="17716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Объем затрат на рекламу </a:t>
            </a:r>
            <a:r>
              <a:rPr lang="en-US" sz="1400" b="1" dirty="0"/>
              <a:t>Makita </a:t>
            </a:r>
            <a:r>
              <a:rPr lang="ru-RU" sz="1400" b="1" dirty="0"/>
              <a:t>и </a:t>
            </a:r>
            <a:r>
              <a:rPr lang="en-US" sz="1400" b="1" dirty="0"/>
              <a:t>Bosch</a:t>
            </a:r>
            <a:r>
              <a:rPr lang="ru-RU" sz="1400" b="1" dirty="0"/>
              <a:t> </a:t>
            </a:r>
            <a:r>
              <a:rPr lang="ru-RU" sz="1400" b="1" dirty="0" smtClean="0"/>
              <a:t>в 2013 г. в помесячной динамике, руб.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8544" y="436510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932110"/>
              </p:ext>
            </p:extLst>
          </p:nvPr>
        </p:nvGraphicFramePr>
        <p:xfrm>
          <a:off x="704528" y="1268760"/>
          <a:ext cx="8712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9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Объемы продаж бренда </a:t>
            </a:r>
            <a:r>
              <a:rPr lang="en-US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DWT</a:t>
            </a:r>
            <a:endParaRPr lang="ru-RU" sz="2400" b="1" spc="300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300" b="1" dirty="0" smtClean="0"/>
              <a:t>Объем продаж продукции </a:t>
            </a:r>
            <a:r>
              <a:rPr lang="en-US" sz="1300" b="1" dirty="0" smtClean="0"/>
              <a:t>DWT</a:t>
            </a:r>
            <a:r>
              <a:rPr lang="ru-RU" sz="1300" b="1" dirty="0" smtClean="0"/>
              <a:t> в 2005-2013 г., шт. и тыс. руб. </a:t>
            </a:r>
            <a:endParaRPr lang="ru-RU" sz="13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9980"/>
              </p:ext>
            </p:extLst>
          </p:nvPr>
        </p:nvGraphicFramePr>
        <p:xfrm>
          <a:off x="1545849" y="1412776"/>
          <a:ext cx="7132686" cy="5702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Бренд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янв-окт 2013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4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DWT (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продаж, 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34911"/>
              </p:ext>
            </p:extLst>
          </p:nvPr>
        </p:nvGraphicFramePr>
        <p:xfrm>
          <a:off x="1545849" y="2492896"/>
          <a:ext cx="7132686" cy="5702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Бренд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 г.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янв-окт 2013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4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DWT (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продаж, тыс. руб.)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Объем продаж продукции </a:t>
            </a:r>
            <a:r>
              <a:rPr lang="en-US" sz="1400" b="1" dirty="0" smtClean="0"/>
              <a:t>DWT</a:t>
            </a:r>
            <a:r>
              <a:rPr lang="ru-RU" sz="1400" b="1" dirty="0" smtClean="0"/>
              <a:t> в 2005-2013 г., тыс. руб.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0512" y="436510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458990"/>
              </p:ext>
            </p:extLst>
          </p:nvPr>
        </p:nvGraphicFramePr>
        <p:xfrm>
          <a:off x="488504" y="1196752"/>
          <a:ext cx="875280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7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КЛЮЧЕВЫЕ ФАКТОРЫ И ТЕНДЕНЦИИ</a:t>
            </a:r>
          </a:p>
        </p:txBody>
      </p:sp>
    </p:spTree>
    <p:extLst>
      <p:ext uri="{BB962C8B-B14F-4D97-AF65-F5344CB8AC3E}">
        <p14:creationId xmlns:p14="http://schemas.microsoft.com/office/powerpoint/2010/main" val="10964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Ключевые факторы и тенденции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4488" y="981076"/>
            <a:ext cx="92170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  <a:endParaRPr lang="ru-RU" sz="1400" dirty="0"/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.... </a:t>
            </a:r>
            <a:endParaRPr lang="ru-RU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рекомендации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4488" y="981076"/>
            <a:ext cx="921702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  <a:endParaRPr lang="ru-RU" sz="1400" dirty="0"/>
          </a:p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  <a:endParaRPr lang="ru-RU" sz="1400" dirty="0"/>
          </a:p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  <a:endParaRPr lang="ru-RU" sz="1400" dirty="0"/>
          </a:p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</a:p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</a:p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…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30924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рынка дрелей и перфораторов в 2005-2013 гг., тыс. шт.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31527"/>
              </p:ext>
            </p:extLst>
          </p:nvPr>
        </p:nvGraphicFramePr>
        <p:xfrm>
          <a:off x="488504" y="1844827"/>
          <a:ext cx="9073006" cy="253708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 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аккумуляторные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аккумуляторные прочие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464,63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601,67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аккумуляторные угловые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аккумуляторные ударные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5,39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Дрели сетевые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сетевые прочие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813,48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641,92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сетевые угловые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1,89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дрели сетевые ударные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656,84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1387,76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Дрели-миксеры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дрель миксер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17,84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Перфораторы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перфораторы </a:t>
                      </a:r>
                      <a:r>
                        <a:rPr lang="en-US" sz="900" u="none" strike="noStrike">
                          <a:effectLst/>
                        </a:rPr>
                        <a:t>sds-max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44,94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перфораторы </a:t>
                      </a:r>
                      <a:r>
                        <a:rPr lang="en-US" sz="900" u="none" strike="noStrike">
                          <a:effectLst/>
                        </a:rPr>
                        <a:t>sds-plus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261,21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451,39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перфораторы аккумуляторные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перфораторы прочие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271,06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544,34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</a:t>
            </a:r>
            <a:r>
              <a:rPr lang="ru-RU" sz="1000" b="1" dirty="0" smtClean="0">
                <a:solidFill>
                  <a:schemeClr val="tx1"/>
                </a:solidFill>
              </a:rPr>
              <a:t>сегменты: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рынка пил в 2005-2013 гг.,</a:t>
            </a:r>
            <a:r>
              <a:rPr lang="ru-RU" sz="1400" b="1" dirty="0">
                <a:latin typeface="+mn-lt"/>
                <a:ea typeface="+mn-ea"/>
                <a:cs typeface="+mn-cs"/>
              </a:rPr>
              <a:t> </a:t>
            </a:r>
            <a:r>
              <a:rPr lang="ru-RU" sz="1400" b="1" dirty="0" smtClean="0">
                <a:latin typeface="+mn-lt"/>
                <a:ea typeface="+mn-ea"/>
                <a:cs typeface="+mn-cs"/>
              </a:rPr>
              <a:t>тыс. шт. </a:t>
            </a:r>
            <a:br>
              <a:rPr lang="ru-RU" sz="1400" b="1" dirty="0" smtClean="0">
                <a:latin typeface="+mn-lt"/>
                <a:ea typeface="+mn-ea"/>
                <a:cs typeface="+mn-cs"/>
              </a:rPr>
            </a:b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84722"/>
              </p:ext>
            </p:extLst>
          </p:nvPr>
        </p:nvGraphicFramePr>
        <p:xfrm>
          <a:off x="488504" y="1844827"/>
          <a:ext cx="9073006" cy="159558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60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ленточные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отрезные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торцовочные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цепные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пилы циркулярные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</a:t>
            </a:r>
            <a:r>
              <a:rPr lang="ru-RU" sz="1000" b="1" dirty="0" smtClean="0">
                <a:solidFill>
                  <a:schemeClr val="tx1"/>
                </a:solidFill>
              </a:rPr>
              <a:t>: 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300" b="1" dirty="0" smtClean="0">
                <a:latin typeface="+mn-lt"/>
                <a:ea typeface="+mn-ea"/>
                <a:cs typeface="+mn-cs"/>
              </a:rPr>
              <a:t>Объем рынка шлифовальных машин в 2005-2013 гг., тыс. шт.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24903"/>
              </p:ext>
            </p:extLst>
          </p:nvPr>
        </p:nvGraphicFramePr>
        <p:xfrm>
          <a:off x="488504" y="1844827"/>
          <a:ext cx="9073006" cy="269469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вибрационные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ленточные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прямые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угловые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1436,12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2200,02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щеточные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шлифовальные машины эксцентриковые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сегмент: </a:t>
            </a:r>
            <a:r>
              <a:rPr lang="ru-RU" sz="1000" b="1" dirty="0" smtClean="0">
                <a:solidFill>
                  <a:schemeClr val="tx1"/>
                </a:solidFill>
              </a:rPr>
              <a:t>....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рынка </a:t>
            </a:r>
            <a:r>
              <a:rPr lang="ru-RU" sz="1400" b="1" dirty="0" smtClean="0"/>
              <a:t>промышленных фенов в </a:t>
            </a:r>
            <a:r>
              <a:rPr lang="ru-RU" sz="1400" b="1" dirty="0"/>
              <a:t>2005-2013 гг</a:t>
            </a:r>
            <a:r>
              <a:rPr lang="ru-RU" sz="1400" b="1" dirty="0" smtClean="0"/>
              <a:t>., тыс. шт.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593" y="35010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объем рынка в натуральном выражении представлен для всех категорий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В СТОИМОСТНОМ ВЫРАЖЕНИИ</a:t>
            </a:r>
          </a:p>
        </p:txBody>
      </p:sp>
    </p:spTree>
    <p:extLst>
      <p:ext uri="{BB962C8B-B14F-4D97-AF65-F5344CB8AC3E}">
        <p14:creationId xmlns:p14="http://schemas.microsoft.com/office/powerpoint/2010/main" val="23452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</TotalTime>
  <Words>1899</Words>
  <Application>Microsoft Office PowerPoint</Application>
  <PresentationFormat>Лист A4 (210x297 мм)</PresentationFormat>
  <Paragraphs>610</Paragraphs>
  <Slides>46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Calibri</vt:lpstr>
      <vt:lpstr>Wingdings</vt:lpstr>
      <vt:lpstr>Тема Office</vt:lpstr>
      <vt:lpstr>Презентация PowerPoint</vt:lpstr>
      <vt:lpstr>Методология исследования</vt:lpstr>
      <vt:lpstr>Методология исследования</vt:lpstr>
      <vt:lpstr>Презентация PowerPoint</vt:lpstr>
      <vt:lpstr>Объем рынка дрелей и перфораторов в 2005-2013 гг., тыс. шт.</vt:lpstr>
      <vt:lpstr>Объем рынка пил в 2005-2013 гг., тыс. шт.  </vt:lpstr>
      <vt:lpstr>Объем рынка шлифовальных машин в 2005-2013 гг., тыс. шт.</vt:lpstr>
      <vt:lpstr>Объем рынка промышленных фенов в 2005-2013 гг., тыс. шт.</vt:lpstr>
      <vt:lpstr>Презентация PowerPoint</vt:lpstr>
      <vt:lpstr>Объем рынка электроинструмента в 2005-2013 гг., млн. руб. </vt:lpstr>
      <vt:lpstr>Объем рынка ДРЕЛЕЙ И ПЕРФОРАТОРОВ в 2005-2013 гг., МЛН. РУБ.</vt:lpstr>
      <vt:lpstr>Объем рынка пил в 2005-2013 гг., МЛН. РУБ.</vt:lpstr>
      <vt:lpstr>Объем рынка шлифовальных машин в 2005-2013 гг., МЛН. РУБ.</vt:lpstr>
      <vt:lpstr>Объем рынка промышленных фенов в 2005-2013 гг., млн. РУБ.</vt:lpstr>
      <vt:lpstr>Презентация PowerPoint</vt:lpstr>
      <vt:lpstr>Доли категорий рынка ручного электроинструмента в натуральном выражении за 2005 год</vt:lpstr>
      <vt:lpstr>Доли категорий рынка ручного электроинструмента в натуральном выражении за 2006 год</vt:lpstr>
      <vt:lpstr>Доли категорий рынка ручного электроинструмента в натуральном выражении за 2007 год</vt:lpstr>
      <vt:lpstr>Доли категорий рынка ручного электроинструмента в натуральном выражении</vt:lpstr>
      <vt:lpstr>Доли категорий рынка ручного электроинструмента в стоимостном выражении за 2005 год</vt:lpstr>
      <vt:lpstr>Доли категорий рынка ручного электроинструмента в стоимостном выражении за 2006 год</vt:lpstr>
      <vt:lpstr>Доли категорий рынка ручного электроинструмента в стоимостном выражении за 2007 год</vt:lpstr>
      <vt:lpstr>Доли категорий рынка ручного электроинструмента в стоимостном выражении</vt:lpstr>
      <vt:lpstr>Динамика развития рынка ручного электроинструмента в натуральном выражении с 2005 года по 2013 год</vt:lpstr>
      <vt:lpstr>Доли крупнейших производителей на рынке электроинструмента за 2005 год</vt:lpstr>
      <vt:lpstr>Доли крупнейших производителей на рынке электроинструмента за 2006 год</vt:lpstr>
      <vt:lpstr>Доли крупнейших производителей на рынке электроинструмента за 2007 год</vt:lpstr>
      <vt:lpstr>Доли крупнейших производителей на рынке электроинструмента за 2008 год</vt:lpstr>
      <vt:lpstr>Объем рынка по Категориям в 2005-2013 гг., тыс. шт.</vt:lpstr>
      <vt:lpstr>Объем продаж крупнейших Категорий электроинструмента в 2005-2013 гг., тыс. шт.</vt:lpstr>
      <vt:lpstr>Объем рынка по категориям в 2005-2013 гг., млн. руб.</vt:lpstr>
      <vt:lpstr>Дрели аккумуляторные: объем продаж в 2005-2013 гг. тыс. шт., млн. руб. </vt:lpstr>
      <vt:lpstr>Дрели сетевые: объем продаж в 2005-2013 гг. тыс. шт., млн. руб. </vt:lpstr>
      <vt:lpstr>Дрели-миксеры: объем продаж в 2005-2013 гг. тыс. шт., млн. руб. </vt:lpstr>
      <vt:lpstr>Презентация PowerPoint</vt:lpstr>
      <vt:lpstr>Объем затрат на рекламу ручных и электроинструментов по каналам в 2013 г., руб.. </vt:lpstr>
      <vt:lpstr>Доли затрат на рекламу категорий товаров «ручной инструмент» и электроинструмент в 2013 г., руб., %  </vt:lpstr>
      <vt:lpstr>Объем и доли затрат на рекламу электроинструмента по каналам в 2013 г., руб., % </vt:lpstr>
      <vt:lpstr>Объем затрат на рекламу ведущих брендов и ритейлеров электроинструмента в 2013 г., руб.. </vt:lpstr>
      <vt:lpstr>Объем затрат на рекламу Makita и Bosch в 2013 г. в помесячной динамике, руб. </vt:lpstr>
      <vt:lpstr>Презентация PowerPoint</vt:lpstr>
      <vt:lpstr>Объем продаж продукции DWT в 2005-2013 г., шт. и тыс. руб. </vt:lpstr>
      <vt:lpstr>Объем продаж продукции DWT в 2005-2013 г., тыс. руб. </vt:lpstr>
      <vt:lpstr>Презентация PowerPoint</vt:lpstr>
      <vt:lpstr>Ключевые факторы и тенденции</vt:lpstr>
      <vt:lpstr>рекомендации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dmitry</cp:lastModifiedBy>
  <cp:revision>451</cp:revision>
  <cp:lastPrinted>2013-06-17T10:24:30Z</cp:lastPrinted>
  <dcterms:created xsi:type="dcterms:W3CDTF">2012-09-26T07:33:28Z</dcterms:created>
  <dcterms:modified xsi:type="dcterms:W3CDTF">2014-06-02T08:59:37Z</dcterms:modified>
</cp:coreProperties>
</file>