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545" r:id="rId2"/>
    <p:sldId id="546" r:id="rId3"/>
    <p:sldId id="547" r:id="rId4"/>
    <p:sldId id="548" r:id="rId5"/>
    <p:sldId id="616" r:id="rId6"/>
    <p:sldId id="617" r:id="rId7"/>
    <p:sldId id="618" r:id="rId8"/>
    <p:sldId id="624" r:id="rId9"/>
    <p:sldId id="565" r:id="rId10"/>
    <p:sldId id="567" r:id="rId11"/>
    <p:sldId id="568" r:id="rId12"/>
    <p:sldId id="569" r:id="rId13"/>
    <p:sldId id="614" r:id="rId14"/>
    <p:sldId id="582" r:id="rId15"/>
    <p:sldId id="638" r:id="rId16"/>
    <p:sldId id="639" r:id="rId17"/>
    <p:sldId id="640" r:id="rId18"/>
    <p:sldId id="642" r:id="rId19"/>
    <p:sldId id="663" r:id="rId20"/>
    <p:sldId id="664" r:id="rId21"/>
    <p:sldId id="665" r:id="rId22"/>
    <p:sldId id="667" r:id="rId23"/>
    <p:sldId id="654" r:id="rId24"/>
    <p:sldId id="655" r:id="rId25"/>
    <p:sldId id="656" r:id="rId26"/>
    <p:sldId id="657" r:id="rId27"/>
    <p:sldId id="672" r:id="rId28"/>
    <p:sldId id="673" r:id="rId29"/>
    <p:sldId id="674" r:id="rId30"/>
    <p:sldId id="675" r:id="rId31"/>
    <p:sldId id="681" r:id="rId32"/>
    <p:sldId id="684" r:id="rId33"/>
    <p:sldId id="694" r:id="rId34"/>
    <p:sldId id="695" r:id="rId35"/>
    <p:sldId id="692" r:id="rId36"/>
    <p:sldId id="690" r:id="rId37"/>
    <p:sldId id="696" r:id="rId38"/>
    <p:sldId id="697" r:id="rId39"/>
    <p:sldId id="698" r:id="rId40"/>
    <p:sldId id="699" r:id="rId41"/>
    <p:sldId id="636" r:id="rId42"/>
    <p:sldId id="705" r:id="rId43"/>
    <p:sldId id="637" r:id="rId44"/>
    <p:sldId id="586" r:id="rId45"/>
    <p:sldId id="615" r:id="rId46"/>
    <p:sldId id="588" r:id="rId47"/>
    <p:sldId id="589" r:id="rId48"/>
    <p:sldId id="534" r:id="rId49"/>
    <p:sldId id="437" r:id="rId50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D58F39-866A-4DA7-80BE-3D44E620D49E}">
          <p14:sldIdLst/>
        </p14:section>
        <p14:section name="Описание рынка" id="{2535C7F8-2E14-40F0-AF2C-0148D8590286}">
          <p14:sldIdLst>
            <p14:sldId id="545"/>
            <p14:sldId id="546"/>
            <p14:sldId id="547"/>
            <p14:sldId id="548"/>
            <p14:sldId id="616"/>
            <p14:sldId id="617"/>
            <p14:sldId id="618"/>
            <p14:sldId id="624"/>
            <p14:sldId id="565"/>
            <p14:sldId id="567"/>
            <p14:sldId id="568"/>
            <p14:sldId id="569"/>
            <p14:sldId id="614"/>
            <p14:sldId id="582"/>
            <p14:sldId id="638"/>
            <p14:sldId id="639"/>
            <p14:sldId id="640"/>
            <p14:sldId id="642"/>
            <p14:sldId id="663"/>
            <p14:sldId id="664"/>
            <p14:sldId id="665"/>
            <p14:sldId id="667"/>
            <p14:sldId id="654"/>
            <p14:sldId id="655"/>
            <p14:sldId id="656"/>
            <p14:sldId id="657"/>
            <p14:sldId id="672"/>
            <p14:sldId id="673"/>
            <p14:sldId id="674"/>
            <p14:sldId id="675"/>
            <p14:sldId id="681"/>
            <p14:sldId id="684"/>
            <p14:sldId id="694"/>
            <p14:sldId id="695"/>
            <p14:sldId id="692"/>
            <p14:sldId id="690"/>
            <p14:sldId id="696"/>
            <p14:sldId id="697"/>
            <p14:sldId id="698"/>
            <p14:sldId id="699"/>
            <p14:sldId id="636"/>
            <p14:sldId id="705"/>
            <p14:sldId id="637"/>
            <p14:sldId id="586"/>
            <p14:sldId id="615"/>
            <p14:sldId id="588"/>
            <p14:sldId id="589"/>
            <p14:sldId id="534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341">
          <p15:clr>
            <a:srgbClr val="A4A3A4"/>
          </p15:clr>
        </p15:guide>
        <p15:guide id="4" pos="217">
          <p15:clr>
            <a:srgbClr val="A4A3A4"/>
          </p15:clr>
        </p15:guide>
        <p15:guide id="5" pos="6023">
          <p15:clr>
            <a:srgbClr val="A4A3A4"/>
          </p15:clr>
        </p15:guide>
        <p15:guide id="6" pos="3120">
          <p15:clr>
            <a:srgbClr val="A4A3A4"/>
          </p15:clr>
        </p15:guide>
        <p15:guide id="7" pos="1669">
          <p15:clr>
            <a:srgbClr val="A4A3A4"/>
          </p15:clr>
        </p15:guide>
        <p15:guide id="8" orient="horz" pos="845" userDrawn="1">
          <p15:clr>
            <a:srgbClr val="A4A3A4"/>
          </p15:clr>
        </p15:guide>
        <p15:guide id="12" pos="4572" userDrawn="1">
          <p15:clr>
            <a:srgbClr val="A4A3A4"/>
          </p15:clr>
        </p15:guide>
        <p15:guide id="13" orient="horz" pos="2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hmaryov Mikhail" initials="KM" lastIdx="5" clrIdx="0">
    <p:extLst>
      <p:ext uri="{19B8F6BF-5375-455C-9EA6-DF929625EA0E}">
        <p15:presenceInfo xmlns:p15="http://schemas.microsoft.com/office/powerpoint/2012/main" userId="69204b44524a1c4f" providerId="Windows Live"/>
      </p:ext>
    </p:extLst>
  </p:cmAuthor>
  <p:cmAuthor id="2" name="Us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0BC"/>
    <a:srgbClr val="F14C3F"/>
    <a:srgbClr val="990000"/>
    <a:srgbClr val="900B04"/>
    <a:srgbClr val="0000FF"/>
    <a:srgbClr val="F4E5E0"/>
    <a:srgbClr val="F8EA9F"/>
    <a:srgbClr val="F9EFB1"/>
    <a:srgbClr val="F0D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2" autoAdjust="0"/>
    <p:restoredTop sz="94660"/>
  </p:normalViewPr>
  <p:slideViewPr>
    <p:cSldViewPr showGuides="1">
      <p:cViewPr varScale="1">
        <p:scale>
          <a:sx n="74" d="100"/>
          <a:sy n="74" d="100"/>
        </p:scale>
        <p:origin x="1188" y="72"/>
      </p:cViewPr>
      <p:guideLst>
        <p:guide orient="horz" pos="4065"/>
        <p:guide orient="horz" pos="618"/>
        <p:guide orient="horz" pos="2341"/>
        <p:guide pos="217"/>
        <p:guide pos="6023"/>
        <p:guide pos="3120"/>
        <p:guide pos="1669"/>
        <p:guide orient="horz" pos="845"/>
        <p:guide pos="4572"/>
        <p:guide orient="horz" pos="2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3.566701464799607E-2</c:v>
                </c:pt>
                <c:pt idx="1">
                  <c:v>0.10515270540309463</c:v>
                </c:pt>
                <c:pt idx="2">
                  <c:v>0.13753494083106524</c:v>
                </c:pt>
                <c:pt idx="3">
                  <c:v>1.5443291228478978E-2</c:v>
                </c:pt>
                <c:pt idx="4">
                  <c:v>0.38469065429195315</c:v>
                </c:pt>
                <c:pt idx="5">
                  <c:v>6.2207795975331041E-2</c:v>
                </c:pt>
                <c:pt idx="6">
                  <c:v>2.4059917744538081E-2</c:v>
                </c:pt>
                <c:pt idx="7">
                  <c:v>2.1936284333614664E-2</c:v>
                </c:pt>
                <c:pt idx="8">
                  <c:v>9.0191396728092395E-3</c:v>
                </c:pt>
                <c:pt idx="9">
                  <c:v>5.4676595677775768E-2</c:v>
                </c:pt>
                <c:pt idx="10">
                  <c:v>2.3924659791960956E-2</c:v>
                </c:pt>
                <c:pt idx="11">
                  <c:v>2.1885661950881267E-2</c:v>
                </c:pt>
                <c:pt idx="12">
                  <c:v>4.3620618378286902E-2</c:v>
                </c:pt>
                <c:pt idx="13">
                  <c:v>8.9592242922793726E-3</c:v>
                </c:pt>
                <c:pt idx="14">
                  <c:v>1.4714178109697664E-2</c:v>
                </c:pt>
                <c:pt idx="15">
                  <c:v>3.6507317670236891E-2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0.25586781818456084</c:v>
                </c:pt>
                <c:pt idx="1">
                  <c:v>0.38590010609840003</c:v>
                </c:pt>
                <c:pt idx="2">
                  <c:v>0.32894373549011913</c:v>
                </c:pt>
                <c:pt idx="3">
                  <c:v>2.9288340226919989E-2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0.48290316754092877</c:v>
                </c:pt>
                <c:pt idx="1">
                  <c:v>0.31135876701769361</c:v>
                </c:pt>
                <c:pt idx="2">
                  <c:v>0.10841585377584349</c:v>
                </c:pt>
                <c:pt idx="3">
                  <c:v>9.7322211665534092E-2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0.26706370231390358</c:v>
                </c:pt>
                <c:pt idx="1">
                  <c:v>0.38299504238373666</c:v>
                </c:pt>
                <c:pt idx="2">
                  <c:v>0.27323367101772339</c:v>
                </c:pt>
                <c:pt idx="3">
                  <c:v>7.6707584284636476E-2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0.54067334078902363</c:v>
                </c:pt>
                <c:pt idx="1">
                  <c:v>2.2858183166234798</c:v>
                </c:pt>
                <c:pt idx="2">
                  <c:v>1.1467706506351407</c:v>
                </c:pt>
                <c:pt idx="3">
                  <c:v>0.41897483420242893</c:v>
                </c:pt>
                <c:pt idx="4">
                  <c:v>1.7820997893200154</c:v>
                </c:pt>
                <c:pt idx="5">
                  <c:v>1.1805723783045312</c:v>
                </c:pt>
                <c:pt idx="6">
                  <c:v>1.0250550058058316</c:v>
                </c:pt>
                <c:pt idx="7">
                  <c:v>0.90360024158673502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192416"/>
        <c:axId val="45192960"/>
        <c:axId val="0"/>
      </c:area3DChart>
      <c:catAx>
        <c:axId val="4519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192960"/>
        <c:crosses val="autoZero"/>
        <c:auto val="1"/>
        <c:lblAlgn val="ctr"/>
        <c:lblOffset val="100"/>
        <c:noMultiLvlLbl val="0"/>
      </c:catAx>
      <c:valAx>
        <c:axId val="45192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5192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0.50023750044632898</c:v>
                </c:pt>
                <c:pt idx="1">
                  <c:v>4.205303614013534</c:v>
                </c:pt>
                <c:pt idx="2">
                  <c:v>1.0269299605330766</c:v>
                </c:pt>
                <c:pt idx="3">
                  <c:v>0.68600634892672407</c:v>
                </c:pt>
                <c:pt idx="4">
                  <c:v>1.2754795852910259</c:v>
                </c:pt>
                <c:pt idx="5">
                  <c:v>1.6584415612713412</c:v>
                </c:pt>
                <c:pt idx="6">
                  <c:v>0.82826862496035536</c:v>
                </c:pt>
                <c:pt idx="7">
                  <c:v>1.0203280199660207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195680"/>
        <c:axId val="45203296"/>
        <c:axId val="0"/>
      </c:area3DChart>
      <c:catAx>
        <c:axId val="451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203296"/>
        <c:crosses val="autoZero"/>
        <c:auto val="1"/>
        <c:lblAlgn val="ctr"/>
        <c:lblOffset val="100"/>
        <c:noMultiLvlLbl val="0"/>
      </c:catAx>
      <c:valAx>
        <c:axId val="4520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5195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KRAFTOOL</c:v>
                </c:pt>
                <c:pt idx="2">
                  <c:v>FINCH INDASTRIAL</c:v>
                </c:pt>
                <c:pt idx="3">
                  <c:v>GEDORE</c:v>
                </c:pt>
                <c:pt idx="4">
                  <c:v>MATRIZE</c:v>
                </c:pt>
                <c:pt idx="5">
                  <c:v>DEEP TOOLS</c:v>
                </c:pt>
                <c:pt idx="6">
                  <c:v>NINGBO FORTUNE TRADING</c:v>
                </c:pt>
                <c:pt idx="7">
                  <c:v>REMOCOLOR</c:v>
                </c:pt>
                <c:pt idx="8">
                  <c:v>AMBIKA FORGINGS</c:v>
                </c:pt>
                <c:pt idx="9">
                  <c:v>TOYA S.A.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23573.052499999998</c:v>
                </c:pt>
                <c:pt idx="1">
                  <c:v>6938.3919999999989</c:v>
                </c:pt>
                <c:pt idx="2">
                  <c:v>4227.7470000000003</c:v>
                </c:pt>
                <c:pt idx="3">
                  <c:v>2498.7900000000004</c:v>
                </c:pt>
                <c:pt idx="4">
                  <c:v>1545.6140000000005</c:v>
                </c:pt>
                <c:pt idx="5">
                  <c:v>1489.6980000000001</c:v>
                </c:pt>
                <c:pt idx="6">
                  <c:v>1374.3810000000001</c:v>
                </c:pt>
                <c:pt idx="7">
                  <c:v>1338.076</c:v>
                </c:pt>
                <c:pt idx="8">
                  <c:v>1199.4860000000001</c:v>
                </c:pt>
                <c:pt idx="9">
                  <c:v>1047.2760000000001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KRAFTOOL</c:v>
                </c:pt>
                <c:pt idx="2">
                  <c:v>GEDORE</c:v>
                </c:pt>
                <c:pt idx="3">
                  <c:v>NINGBO FORTUNE TRADING</c:v>
                </c:pt>
                <c:pt idx="4">
                  <c:v>EMIL LUX</c:v>
                </c:pt>
                <c:pt idx="5">
                  <c:v>FINCH INDASTRIAL</c:v>
                </c:pt>
                <c:pt idx="6">
                  <c:v>DEEP TOOLS</c:v>
                </c:pt>
                <c:pt idx="7">
                  <c:v>REMOCOLOR</c:v>
                </c:pt>
                <c:pt idx="8">
                  <c:v>AMBIKA FORGINGS</c:v>
                </c:pt>
                <c:pt idx="9">
                  <c:v>TOYA S.A.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12812.656000000001</c:v>
                </c:pt>
                <c:pt idx="1">
                  <c:v>2941.1059999999993</c:v>
                </c:pt>
                <c:pt idx="2">
                  <c:v>2376.4</c:v>
                </c:pt>
                <c:pt idx="3">
                  <c:v>1981.8940000000002</c:v>
                </c:pt>
                <c:pt idx="4">
                  <c:v>1440.239</c:v>
                </c:pt>
                <c:pt idx="5">
                  <c:v>1417.9140000000002</c:v>
                </c:pt>
                <c:pt idx="6">
                  <c:v>1026.8900000000001</c:v>
                </c:pt>
                <c:pt idx="7">
                  <c:v>984.87699999999995</c:v>
                </c:pt>
                <c:pt idx="8">
                  <c:v>866.51199999999994</c:v>
                </c:pt>
                <c:pt idx="9">
                  <c:v>656.53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KRAFTOOL</c:v>
                </c:pt>
                <c:pt idx="2">
                  <c:v>GEDORE</c:v>
                </c:pt>
                <c:pt idx="3">
                  <c:v>NINGBO FORTUNE TRADING</c:v>
                </c:pt>
                <c:pt idx="4">
                  <c:v>EMIL LUX</c:v>
                </c:pt>
                <c:pt idx="5">
                  <c:v>FINCH INDASTRIAL</c:v>
                </c:pt>
                <c:pt idx="6">
                  <c:v>DEEP TOOLS</c:v>
                </c:pt>
                <c:pt idx="7">
                  <c:v>REMOCOLOR</c:v>
                </c:pt>
                <c:pt idx="8">
                  <c:v>ГРЕАПО ПАУЭР ТУЛС</c:v>
                </c:pt>
                <c:pt idx="9">
                  <c:v>AMBIKA FORGINGS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46157.642869999996</c:v>
                </c:pt>
                <c:pt idx="1">
                  <c:v>7005.1070000000009</c:v>
                </c:pt>
                <c:pt idx="2">
                  <c:v>5680.3140000000003</c:v>
                </c:pt>
                <c:pt idx="3">
                  <c:v>4585.3640000000005</c:v>
                </c:pt>
                <c:pt idx="4">
                  <c:v>2905.0780000000004</c:v>
                </c:pt>
                <c:pt idx="5">
                  <c:v>2595.3560000000011</c:v>
                </c:pt>
                <c:pt idx="6">
                  <c:v>2106.6370000000002</c:v>
                </c:pt>
                <c:pt idx="7">
                  <c:v>1748.029</c:v>
                </c:pt>
                <c:pt idx="8">
                  <c:v>1285.3050000000001</c:v>
                </c:pt>
                <c:pt idx="9">
                  <c:v>1021.325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FISKARS BRANDS</c:v>
                </c:pt>
                <c:pt idx="2">
                  <c:v>EMIL LUX</c:v>
                </c:pt>
                <c:pt idx="3">
                  <c:v>MATRIZE</c:v>
                </c:pt>
                <c:pt idx="4">
                  <c:v>NINGBO FORTUNE TRADING</c:v>
                </c:pt>
                <c:pt idx="5">
                  <c:v>KRAFTOOL</c:v>
                </c:pt>
                <c:pt idx="6">
                  <c:v>FINCH INDASTRIAL</c:v>
                </c:pt>
                <c:pt idx="7">
                  <c:v>GARDENA</c:v>
                </c:pt>
                <c:pt idx="8">
                  <c:v>ТРАМОНТИНА</c:v>
                </c:pt>
                <c:pt idx="9">
                  <c:v>REMOCOLOR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2386.1734349999997</c:v>
                </c:pt>
                <c:pt idx="1">
                  <c:v>451.45899999999995</c:v>
                </c:pt>
                <c:pt idx="2">
                  <c:v>183.48499999999999</c:v>
                </c:pt>
                <c:pt idx="3">
                  <c:v>172.41499999999999</c:v>
                </c:pt>
                <c:pt idx="4">
                  <c:v>108.393</c:v>
                </c:pt>
                <c:pt idx="5">
                  <c:v>83.738</c:v>
                </c:pt>
                <c:pt idx="6">
                  <c:v>51.442999999999998</c:v>
                </c:pt>
                <c:pt idx="7">
                  <c:v>40.557000000000002</c:v>
                </c:pt>
                <c:pt idx="8">
                  <c:v>39.191000000000003</c:v>
                </c:pt>
                <c:pt idx="9">
                  <c:v>24.951000000000001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EMIL LUX</c:v>
                </c:pt>
                <c:pt idx="2">
                  <c:v>MATRIZE</c:v>
                </c:pt>
                <c:pt idx="3">
                  <c:v>GARDENA</c:v>
                </c:pt>
                <c:pt idx="4">
                  <c:v>NINGBO FORTUNE TRADING</c:v>
                </c:pt>
                <c:pt idx="5">
                  <c:v>ТРАМОНТИНА</c:v>
                </c:pt>
                <c:pt idx="6">
                  <c:v>NUSTAR</c:v>
                </c:pt>
                <c:pt idx="7">
                  <c:v>FINCH INDASTRIAL</c:v>
                </c:pt>
                <c:pt idx="8">
                  <c:v>FISKARS BRANDS</c:v>
                </c:pt>
                <c:pt idx="9">
                  <c:v>REMOCOLOR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969.69156999999984</c:v>
                </c:pt>
                <c:pt idx="1">
                  <c:v>302.577</c:v>
                </c:pt>
                <c:pt idx="2">
                  <c:v>87.89</c:v>
                </c:pt>
                <c:pt idx="3">
                  <c:v>85.451000000000008</c:v>
                </c:pt>
                <c:pt idx="4">
                  <c:v>77.314999999999998</c:v>
                </c:pt>
                <c:pt idx="5">
                  <c:v>75.406999999999996</c:v>
                </c:pt>
                <c:pt idx="6">
                  <c:v>64.385999999999996</c:v>
                </c:pt>
                <c:pt idx="7">
                  <c:v>44.519999999999996</c:v>
                </c:pt>
                <c:pt idx="8">
                  <c:v>36.966999999999999</c:v>
                </c:pt>
                <c:pt idx="9">
                  <c:v>36.594999999999999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1.8143496672858396E-2</c:v>
                </c:pt>
                <c:pt idx="1">
                  <c:v>7.6020535406897197E-2</c:v>
                </c:pt>
                <c:pt idx="2">
                  <c:v>0.21674476321994482</c:v>
                </c:pt>
                <c:pt idx="3">
                  <c:v>1.4093466657806423E-2</c:v>
                </c:pt>
                <c:pt idx="4">
                  <c:v>0.28605455067470831</c:v>
                </c:pt>
                <c:pt idx="5">
                  <c:v>0.10067762933380917</c:v>
                </c:pt>
                <c:pt idx="6">
                  <c:v>1.3171222674332846E-2</c:v>
                </c:pt>
                <c:pt idx="7">
                  <c:v>1.8799748451283984E-2</c:v>
                </c:pt>
                <c:pt idx="8">
                  <c:v>1.108950508506714E-2</c:v>
                </c:pt>
                <c:pt idx="9">
                  <c:v>7.0312634677071426E-2</c:v>
                </c:pt>
                <c:pt idx="10">
                  <c:v>2.1602445880115201E-2</c:v>
                </c:pt>
                <c:pt idx="11">
                  <c:v>2.0114916512733866E-2</c:v>
                </c:pt>
                <c:pt idx="12">
                  <c:v>6.0643338150897126E-2</c:v>
                </c:pt>
                <c:pt idx="13">
                  <c:v>3.019060958085841E-2</c:v>
                </c:pt>
                <c:pt idx="14">
                  <c:v>1.4562197205286181E-2</c:v>
                </c:pt>
                <c:pt idx="15">
                  <c:v>2.7778939816329278E-2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44003634161119"/>
          <c:y val="0.10512332638375785"/>
          <c:w val="0.5303482737734706"/>
          <c:h val="0.795522350429864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EMIL LUX</c:v>
                </c:pt>
                <c:pt idx="2">
                  <c:v>GARDENA</c:v>
                </c:pt>
                <c:pt idx="3">
                  <c:v>FISKARS BRANDS</c:v>
                </c:pt>
                <c:pt idx="4">
                  <c:v>NINGBO FORTUNE TRADING</c:v>
                </c:pt>
                <c:pt idx="5">
                  <c:v>ТРАМОНТИНА</c:v>
                </c:pt>
                <c:pt idx="6">
                  <c:v>KRAFTOOL</c:v>
                </c:pt>
                <c:pt idx="7">
                  <c:v>H.G. INTERNATIONAL</c:v>
                </c:pt>
                <c:pt idx="8">
                  <c:v>NUSTAR</c:v>
                </c:pt>
                <c:pt idx="9">
                  <c:v>FINCH INDASTRIAL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5397.8262899999991</c:v>
                </c:pt>
                <c:pt idx="1">
                  <c:v>956.1640000000001</c:v>
                </c:pt>
                <c:pt idx="2">
                  <c:v>653.34799999999996</c:v>
                </c:pt>
                <c:pt idx="3">
                  <c:v>605.68499999999995</c:v>
                </c:pt>
                <c:pt idx="4">
                  <c:v>514.18600000000004</c:v>
                </c:pt>
                <c:pt idx="5">
                  <c:v>300.50100000000003</c:v>
                </c:pt>
                <c:pt idx="6">
                  <c:v>291.30700000000002</c:v>
                </c:pt>
                <c:pt idx="7">
                  <c:v>247.029</c:v>
                </c:pt>
                <c:pt idx="8">
                  <c:v>222.25800000000001</c:v>
                </c:pt>
                <c:pt idx="9">
                  <c:v>152.857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МОЛОТКИ, КУВАЛДЫ, КОЛЮЩИЕ ИНСТРУМЕНТЫ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Лист1!$C$2:$C$10</c:f>
              <c:numCache>
                <c:formatCode>0.0</c:formatCode>
                <c:ptCount val="9"/>
                <c:pt idx="0">
                  <c:v>3052.4870000000001</c:v>
                </c:pt>
                <c:pt idx="1">
                  <c:v>1949.546</c:v>
                </c:pt>
                <c:pt idx="2">
                  <c:v>4787.0999999999995</c:v>
                </c:pt>
                <c:pt idx="3">
                  <c:v>8195.0220000000008</c:v>
                </c:pt>
                <c:pt idx="4">
                  <c:v>2952.107</c:v>
                </c:pt>
                <c:pt idx="5">
                  <c:v>8516.3687900000059</c:v>
                </c:pt>
                <c:pt idx="6">
                  <c:v>13901.331335100022</c:v>
                </c:pt>
                <c:pt idx="7">
                  <c:v>16268.340339999999</c:v>
                </c:pt>
                <c:pt idx="8">
                  <c:v>15272.564724000005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Лист1!$F$1</c:f>
              <c:strCache>
                <c:ptCount val="1"/>
                <c:pt idx="0">
                  <c:v>ПАССАТИЖИ, ПЛОСКОГУБЦЫ, КЛЕЩИ, КУСАЧКИ, ПИНЦЕТЫ, ЩИПЧИКИ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Лист1!$F$2:$F$10</c:f>
              <c:numCache>
                <c:formatCode>0.0</c:formatCode>
                <c:ptCount val="9"/>
                <c:pt idx="0">
                  <c:v>2682.9369999999999</c:v>
                </c:pt>
                <c:pt idx="1">
                  <c:v>2522.5860000000002</c:v>
                </c:pt>
                <c:pt idx="2">
                  <c:v>4921.5647100000006</c:v>
                </c:pt>
                <c:pt idx="3">
                  <c:v>6671.9367800000009</c:v>
                </c:pt>
                <c:pt idx="4">
                  <c:v>3866.0295999999994</c:v>
                </c:pt>
                <c:pt idx="5">
                  <c:v>11049.46092000004</c:v>
                </c:pt>
                <c:pt idx="6">
                  <c:v>9973.1755884999893</c:v>
                </c:pt>
                <c:pt idx="7">
                  <c:v>18506.089159999981</c:v>
                </c:pt>
                <c:pt idx="8">
                  <c:v>13389.833903999963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71376"/>
        <c:axId val="103862128"/>
      </c:lineChart>
      <c:catAx>
        <c:axId val="10387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62128"/>
        <c:crosses val="autoZero"/>
        <c:auto val="1"/>
        <c:lblAlgn val="ctr"/>
        <c:lblOffset val="100"/>
        <c:noMultiLvlLbl val="0"/>
      </c:catAx>
      <c:valAx>
        <c:axId val="103862128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71376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ДРЕЛИ, ПЕРФОРАТОРЫ, ДОБОЙНИКИ, ПРОБОЙНИКИ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1750.152</c:v>
                </c:pt>
                <c:pt idx="1">
                  <c:v>556.20299999999997</c:v>
                </c:pt>
                <c:pt idx="2">
                  <c:v>3103.4192999999996</c:v>
                </c:pt>
                <c:pt idx="3">
                  <c:v>3217.2620000000002</c:v>
                </c:pt>
                <c:pt idx="4">
                  <c:v>2194.529</c:v>
                </c:pt>
                <c:pt idx="5">
                  <c:v>4464.227380000003</c:v>
                </c:pt>
                <c:pt idx="6">
                  <c:v>5042.936136000003</c:v>
                </c:pt>
                <c:pt idx="7">
                  <c:v>6192.7232900000017</c:v>
                </c:pt>
                <c:pt idx="8">
                  <c:v>5867.4767879999927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НАПИЛЬНИКИ, НАДФИЛИ, РАШПИЛИ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Лист1!$D$2:$D$10</c:f>
              <c:numCache>
                <c:formatCode>0.0</c:formatCode>
                <c:ptCount val="9"/>
                <c:pt idx="0">
                  <c:v>1180.6010000000001</c:v>
                </c:pt>
                <c:pt idx="1">
                  <c:v>430.71899999999994</c:v>
                </c:pt>
                <c:pt idx="2">
                  <c:v>1368.328</c:v>
                </c:pt>
                <c:pt idx="3">
                  <c:v>2122.3879999999999</c:v>
                </c:pt>
                <c:pt idx="4">
                  <c:v>1513.54</c:v>
                </c:pt>
                <c:pt idx="5">
                  <c:v>4701.0729999999903</c:v>
                </c:pt>
                <c:pt idx="6">
                  <c:v>5411.7834113000081</c:v>
                </c:pt>
                <c:pt idx="7">
                  <c:v>5299.5145800000028</c:v>
                </c:pt>
                <c:pt idx="8">
                  <c:v>4725.8355000000074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НОЖИ, РЕЗАКИ, СТЕКЛОРЕЗЫ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Лист1!$E$2:$E$10</c:f>
              <c:numCache>
                <c:formatCode>0.0</c:formatCode>
                <c:ptCount val="9"/>
                <c:pt idx="0">
                  <c:v>1076.396</c:v>
                </c:pt>
                <c:pt idx="1">
                  <c:v>735.346</c:v>
                </c:pt>
                <c:pt idx="2">
                  <c:v>1553.0050000000001</c:v>
                </c:pt>
                <c:pt idx="3">
                  <c:v>2918.6009999999997</c:v>
                </c:pt>
                <c:pt idx="4">
                  <c:v>1367.5060000000001</c:v>
                </c:pt>
                <c:pt idx="5">
                  <c:v>2244.2560700000008</c:v>
                </c:pt>
                <c:pt idx="6">
                  <c:v>3234.9367786999996</c:v>
                </c:pt>
                <c:pt idx="7">
                  <c:v>1453.6311300000002</c:v>
                </c:pt>
                <c:pt idx="8">
                  <c:v>1673.9305439999996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Лист1!$G$1</c:f>
              <c:strCache>
                <c:ptCount val="1"/>
                <c:pt idx="0">
                  <c:v>ТРУБОРЕЗЫ, БОЛТОРЕЗЫ, КАБЕЛЕРЕЗЫ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Лист1!$A$2:$A$10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Лист1!$G$2:$G$10</c:f>
              <c:numCache>
                <c:formatCode>0.0</c:formatCode>
                <c:ptCount val="9"/>
                <c:pt idx="0">
                  <c:v>722.01300000000003</c:v>
                </c:pt>
                <c:pt idx="1">
                  <c:v>569.15100000000007</c:v>
                </c:pt>
                <c:pt idx="2">
                  <c:v>1674.7639999999999</c:v>
                </c:pt>
                <c:pt idx="3">
                  <c:v>2448.2779999999998</c:v>
                </c:pt>
                <c:pt idx="4">
                  <c:v>915.94200000000001</c:v>
                </c:pt>
                <c:pt idx="5">
                  <c:v>3014.7362300000004</c:v>
                </c:pt>
                <c:pt idx="6">
                  <c:v>4590.9858159999976</c:v>
                </c:pt>
                <c:pt idx="7">
                  <c:v>5020.433619999998</c:v>
                </c:pt>
                <c:pt idx="8">
                  <c:v>4860.2103600000028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85520"/>
        <c:axId val="103865392"/>
      </c:lineChart>
      <c:catAx>
        <c:axId val="10388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65392"/>
        <c:crosses val="autoZero"/>
        <c:auto val="1"/>
        <c:lblAlgn val="ctr"/>
        <c:lblOffset val="100"/>
        <c:noMultiLvlLbl val="0"/>
      </c:catAx>
      <c:valAx>
        <c:axId val="103865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10388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Лист1!$A$2:$A$16</c:f>
              <c:strCache>
                <c:ptCount val="15"/>
                <c:pt idx="0">
                  <c:v>ДРЕЛИ, ПЕРФОРАТОРЫ, ДОБОЙНИКИ, ПРОБОЙНИКИ</c:v>
                </c:pt>
                <c:pt idx="1">
                  <c:v>МОЛОТКИ, КУВАЛДЫ, КОЛЮЩИЕ ИНСТРУМЕНТЫ</c:v>
                </c:pt>
                <c:pt idx="2">
                  <c:v>НАПИЛЬНИКИ, НАДФИЛИ, РАШПИЛИ</c:v>
                </c:pt>
                <c:pt idx="3">
                  <c:v>НОЖИ, РЕЗАКИ, СТЕКЛОРЕЗЫ</c:v>
                </c:pt>
                <c:pt idx="4">
                  <c:v>ПАССАТИЖИ, ПЛОСКОГУБЦЫ, КЛЕЩИ, КУСАЧКИ, ПИНЦЕТЫ, ЩИПЧИКИ</c:v>
                </c:pt>
                <c:pt idx="5">
                  <c:v>ТРУБОРЕЗЫ, БОЛТОРЕЗЫ, КАБЕЛЕРЕЗЫ</c:v>
                </c:pt>
                <c:pt idx="6">
                  <c:v>ЩУПЫ, ЛИНЕЙКИ, РУЛЕТКИ И АНАЛОГИЧНЫЕ ИНСТРУМЕНТЫ</c:v>
                </c:pt>
                <c:pt idx="7">
                  <c:v>ТОПОРЫ, СЕКАЧИ, ИНСТРУМЕНТ РУБЯЩИЙ</c:v>
                </c:pt>
                <c:pt idx="8">
                  <c:v>ТИСКИ, ЗАЖИМЫ</c:v>
                </c:pt>
                <c:pt idx="9">
                  <c:v>РУБАНКИ, ДОЛОТА, СТАМЕСКИ И АНАЛОГИЧНЫЕ РЕЖУЩИЕ ИНСТРУМЕНТЫ ДЛЯ ОБРАБОТКИ ДРЕВЕСИНЫ </c:v>
                </c:pt>
                <c:pt idx="10">
                  <c:v>ПИСТОЛЕТЫ, ШПРИЦЫ</c:v>
                </c:pt>
                <c:pt idx="11">
                  <c:v>НОЖНИЦЫ СТРОИТЕЛЬНЫЕ, СЕКАТОРЫ И АНАЛОГИЧНЫЕ ИНСТРУМЕНТЫ</c:v>
                </c:pt>
                <c:pt idx="12">
                  <c:v>КЛЮЧИ, ОТВЕРТКИ</c:v>
                </c:pt>
                <c:pt idx="13">
                  <c:v>КИЯНКА, МОНТИРОВКА, ЗУБИЛО, ГВОЗДОДЕР, БАГОР</c:v>
                </c:pt>
                <c:pt idx="14">
                  <c:v>КИСТЬ, ВАЛИК, КЕЛЬМ, ШПАТЕЛЬ, СКРЕБОК, МАКЛОВИЦ И АНАЛОГИЧНЫЕ ИНСТРУМЕНТЫ</c:v>
                </c:pt>
              </c:strCache>
            </c:strRef>
          </c:cat>
          <c:val>
            <c:numRef>
              <c:f>Лист1!$B$2:$B$16</c:f>
              <c:numCache>
                <c:formatCode>0.00</c:formatCode>
                <c:ptCount val="15"/>
                <c:pt idx="0">
                  <c:v>928.4524459999999</c:v>
                </c:pt>
                <c:pt idx="1">
                  <c:v>6097.6974840000139</c:v>
                </c:pt>
                <c:pt idx="2">
                  <c:v>1072.1765890000001</c:v>
                </c:pt>
                <c:pt idx="3">
                  <c:v>859.59775800000034</c:v>
                </c:pt>
                <c:pt idx="4">
                  <c:v>1905.7753100000048</c:v>
                </c:pt>
                <c:pt idx="5">
                  <c:v>963.2863169999988</c:v>
                </c:pt>
                <c:pt idx="6">
                  <c:v>536.52746500000001</c:v>
                </c:pt>
                <c:pt idx="7">
                  <c:v>2229.0047990000062</c:v>
                </c:pt>
                <c:pt idx="8">
                  <c:v>4351.1269189999939</c:v>
                </c:pt>
                <c:pt idx="9">
                  <c:v>826.41787600000066</c:v>
                </c:pt>
                <c:pt idx="10">
                  <c:v>808.76928299999952</c:v>
                </c:pt>
                <c:pt idx="11">
                  <c:v>1154.6879060000008</c:v>
                </c:pt>
                <c:pt idx="12">
                  <c:v>17680.060986000062</c:v>
                </c:pt>
                <c:pt idx="13">
                  <c:v>1227.5758400000013</c:v>
                </c:pt>
                <c:pt idx="14">
                  <c:v>11370.271470000029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Лист1!$A$2:$A$16</c:f>
              <c:strCache>
                <c:ptCount val="15"/>
                <c:pt idx="0">
                  <c:v>ДРЕЛИ, ПЕРФОРАТОРЫ, ДОБОЙНИКИ, ПРОБОЙНИКИ</c:v>
                </c:pt>
                <c:pt idx="1">
                  <c:v>МОЛОТКИ, КУВАЛДЫ, КОЛЮЩИЕ ИНСТРУМЕНТЫ</c:v>
                </c:pt>
                <c:pt idx="2">
                  <c:v>НАПИЛЬНИКИ, НАДФИЛИ, РАШПИЛИ</c:v>
                </c:pt>
                <c:pt idx="3">
                  <c:v>НОЖИ, РЕЗАКИ, СТЕКЛОРЕЗЫ</c:v>
                </c:pt>
                <c:pt idx="4">
                  <c:v>ПАССАТИЖИ, ПЛОСКОГУБЦЫ, КЛЕЩИ, КУСАЧКИ, ПИНЦЕТЫ, ЩИПЧИКИ</c:v>
                </c:pt>
                <c:pt idx="5">
                  <c:v>ТРУБОРЕЗЫ, БОЛТОРЕЗЫ, КАБЕЛЕРЕЗЫ</c:v>
                </c:pt>
                <c:pt idx="6">
                  <c:v>ЩУПЫ, ЛИНЕЙКИ, РУЛЕТКИ И АНАЛОГИЧНЫЕ ИНСТРУМЕНТЫ</c:v>
                </c:pt>
                <c:pt idx="7">
                  <c:v>ТОПОРЫ, СЕКАЧИ, ИНСТРУМЕНТ РУБЯЩИЙ</c:v>
                </c:pt>
                <c:pt idx="8">
                  <c:v>ТИСКИ, ЗАЖИМЫ</c:v>
                </c:pt>
                <c:pt idx="9">
                  <c:v>РУБАНКИ, ДОЛОТА, СТАМЕСКИ И АНАЛОГИЧНЫЕ РЕЖУЩИЕ ИНСТРУМЕНТЫ ДЛЯ ОБРАБОТКИ ДРЕВЕСИНЫ </c:v>
                </c:pt>
                <c:pt idx="10">
                  <c:v>ПИСТОЛЕТЫ, ШПРИЦЫ</c:v>
                </c:pt>
                <c:pt idx="11">
                  <c:v>НОЖНИЦЫ СТРОИТЕЛЬНЫЕ, СЕКАТОРЫ И АНАЛОГИЧНЫЕ ИНСТРУМЕНТЫ</c:v>
                </c:pt>
                <c:pt idx="12">
                  <c:v>КЛЮЧИ, ОТВЕРТКИ</c:v>
                </c:pt>
                <c:pt idx="13">
                  <c:v>КИЯНКА, МОНТИРОВКА, ЗУБИЛО, ГВОЗДОДЕР, БАГОР</c:v>
                </c:pt>
                <c:pt idx="14">
                  <c:v>КИСТЬ, ВАЛИК, КЕЛЬМ, ШПАТЕЛЬ, СКРЕБОК, МАКЛОВИЦ И АНАЛОГИЧНЫЕ ИНСТРУМЕНТЫ</c:v>
                </c:pt>
              </c:strCache>
            </c:strRef>
          </c:cat>
          <c:val>
            <c:numRef>
              <c:f>Лист1!$C$2:$C$16</c:f>
              <c:numCache>
                <c:formatCode>0.00</c:formatCode>
                <c:ptCount val="15"/>
                <c:pt idx="0">
                  <c:v>1038.4550589999997</c:v>
                </c:pt>
                <c:pt idx="1">
                  <c:v>6636.646295000005</c:v>
                </c:pt>
                <c:pt idx="2">
                  <c:v>898.02499899999907</c:v>
                </c:pt>
                <c:pt idx="3">
                  <c:v>347.46905900000013</c:v>
                </c:pt>
                <c:pt idx="4">
                  <c:v>2319.5021310000079</c:v>
                </c:pt>
                <c:pt idx="5">
                  <c:v>1063.8426859999963</c:v>
                </c:pt>
                <c:pt idx="6">
                  <c:v>508.88914299999982</c:v>
                </c:pt>
                <c:pt idx="7">
                  <c:v>1861.0585240000014</c:v>
                </c:pt>
                <c:pt idx="8">
                  <c:v>5539.7876260000094</c:v>
                </c:pt>
                <c:pt idx="9">
                  <c:v>814.97602200000244</c:v>
                </c:pt>
                <c:pt idx="10">
                  <c:v>1109.4987930000007</c:v>
                </c:pt>
                <c:pt idx="11">
                  <c:v>1365.6990070000011</c:v>
                </c:pt>
                <c:pt idx="12">
                  <c:v>18559.260833900014</c:v>
                </c:pt>
                <c:pt idx="13">
                  <c:v>1014.4950220000003</c:v>
                </c:pt>
                <c:pt idx="14">
                  <c:v>11397.250769999937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Лист1!$A$2:$A$16</c:f>
              <c:strCache>
                <c:ptCount val="15"/>
                <c:pt idx="0">
                  <c:v>ДРЕЛИ, ПЕРФОРАТОРЫ, ДОБОЙНИКИ, ПРОБОЙНИКИ</c:v>
                </c:pt>
                <c:pt idx="1">
                  <c:v>МОЛОТКИ, КУВАЛДЫ, КОЛЮЩИЕ ИНСТРУМЕНТЫ</c:v>
                </c:pt>
                <c:pt idx="2">
                  <c:v>НАПИЛЬНИКИ, НАДФИЛИ, РАШПИЛИ</c:v>
                </c:pt>
                <c:pt idx="3">
                  <c:v>НОЖИ, РЕЗАКИ, СТЕКЛОРЕЗЫ</c:v>
                </c:pt>
                <c:pt idx="4">
                  <c:v>ПАССАТИЖИ, ПЛОСКОГУБЦЫ, КЛЕЩИ, КУСАЧКИ, ПИНЦЕТЫ, ЩИПЧИКИ</c:v>
                </c:pt>
                <c:pt idx="5">
                  <c:v>ТРУБОРЕЗЫ, БОЛТОРЕЗЫ, КАБЕЛЕРЕЗЫ</c:v>
                </c:pt>
                <c:pt idx="6">
                  <c:v>ЩУПЫ, ЛИНЕЙКИ, РУЛЕТКИ И АНАЛОГИЧНЫЕ ИНСТРУМЕНТЫ</c:v>
                </c:pt>
                <c:pt idx="7">
                  <c:v>ТОПОРЫ, СЕКАЧИ, ИНСТРУМЕНТ РУБЯЩИЙ</c:v>
                </c:pt>
                <c:pt idx="8">
                  <c:v>ТИСКИ, ЗАЖИМЫ</c:v>
                </c:pt>
                <c:pt idx="9">
                  <c:v>РУБАНКИ, ДОЛОТА, СТАМЕСКИ И АНАЛОГИЧНЫЕ РЕЖУЩИЕ ИНСТРУМЕНТЫ ДЛЯ ОБРАБОТКИ ДРЕВЕСИНЫ </c:v>
                </c:pt>
                <c:pt idx="10">
                  <c:v>ПИСТОЛЕТЫ, ШПРИЦЫ</c:v>
                </c:pt>
                <c:pt idx="11">
                  <c:v>НОЖНИЦЫ СТРОИТЕЛЬНЫЕ, СЕКАТОРЫ И АНАЛОГИЧНЫЕ ИНСТРУМЕНТЫ</c:v>
                </c:pt>
                <c:pt idx="12">
                  <c:v>КЛЮЧИ, ОТВЕРТКИ</c:v>
                </c:pt>
                <c:pt idx="13">
                  <c:v>КИЯНКА, МОНТИРОВКА, ЗУБИЛО, ГВОЗДОДЕР, БАГОР</c:v>
                </c:pt>
                <c:pt idx="14">
                  <c:v>КИСТЬ, ВАЛИК, КЕЛЬМ, ШПАТЕЛЬ, СКРЕБОК, МАКЛОВИЦ И АНАЛОГИЧНЫЕ ИНСТРУМЕНТЫ</c:v>
                </c:pt>
              </c:strCache>
            </c:strRef>
          </c:cat>
          <c:val>
            <c:numRef>
              <c:f>Лист1!$D$2:$D$16</c:f>
              <c:numCache>
                <c:formatCode>0.00</c:formatCode>
                <c:ptCount val="15"/>
                <c:pt idx="0">
                  <c:v>720.58523600000069</c:v>
                </c:pt>
                <c:pt idx="1">
                  <c:v>5509.1918750000023</c:v>
                </c:pt>
                <c:pt idx="2">
                  <c:v>818.70203500000093</c:v>
                </c:pt>
                <c:pt idx="3">
                  <c:v>385.60850800000003</c:v>
                </c:pt>
                <c:pt idx="4">
                  <c:v>1432.0816690000031</c:v>
                </c:pt>
                <c:pt idx="5">
                  <c:v>784.82647499999962</c:v>
                </c:pt>
                <c:pt idx="6">
                  <c:v>354.57696500000026</c:v>
                </c:pt>
                <c:pt idx="7">
                  <c:v>1941.9367069999987</c:v>
                </c:pt>
                <c:pt idx="8">
                  <c:v>6000.4950829999952</c:v>
                </c:pt>
                <c:pt idx="9">
                  <c:v>754.2949040000002</c:v>
                </c:pt>
                <c:pt idx="10">
                  <c:v>880.24488100000076</c:v>
                </c:pt>
                <c:pt idx="11">
                  <c:v>1037.0126420000017</c:v>
                </c:pt>
                <c:pt idx="12">
                  <c:v>16002.488260105922</c:v>
                </c:pt>
                <c:pt idx="13">
                  <c:v>425.22164100000003</c:v>
                </c:pt>
                <c:pt idx="14">
                  <c:v>10909.844302999985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886608"/>
        <c:axId val="103855600"/>
      </c:barChart>
      <c:catAx>
        <c:axId val="10388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55600"/>
        <c:crosses val="autoZero"/>
        <c:auto val="1"/>
        <c:lblAlgn val="ctr"/>
        <c:lblOffset val="100"/>
        <c:noMultiLvlLbl val="0"/>
      </c:catAx>
      <c:valAx>
        <c:axId val="103855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10388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тонны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2013 г.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1836.1</c:v>
                </c:pt>
                <c:pt idx="1">
                  <c:v>473.00000000000006</c:v>
                </c:pt>
                <c:pt idx="2">
                  <c:v>2134.3999999999996</c:v>
                </c:pt>
                <c:pt idx="3">
                  <c:v>1216.5</c:v>
                </c:pt>
                <c:pt idx="4">
                  <c:v>595</c:v>
                </c:pt>
                <c:pt idx="5">
                  <c:v>856.19999999999993</c:v>
                </c:pt>
                <c:pt idx="6">
                  <c:v>928.5</c:v>
                </c:pt>
                <c:pt idx="7">
                  <c:v>1038.3999999999999</c:v>
                </c:pt>
                <c:pt idx="8">
                  <c:v>720.5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тыс. долл.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Лист1!$B$1:$J$1</c:f>
              <c:strCache>
                <c:ptCount val="9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2011 г.</c:v>
                </c:pt>
                <c:pt idx="7">
                  <c:v>2012 г.</c:v>
                </c:pt>
                <c:pt idx="8">
                  <c:v>2013 г.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1750.1000000000004</c:v>
                </c:pt>
                <c:pt idx="1">
                  <c:v>556.30000000000007</c:v>
                </c:pt>
                <c:pt idx="2">
                  <c:v>3103.2999999999993</c:v>
                </c:pt>
                <c:pt idx="3">
                  <c:v>3217.3</c:v>
                </c:pt>
                <c:pt idx="4">
                  <c:v>2194.5</c:v>
                </c:pt>
                <c:pt idx="5">
                  <c:v>4464.2</c:v>
                </c:pt>
                <c:pt idx="6">
                  <c:v>5042.9000000000005</c:v>
                </c:pt>
                <c:pt idx="7">
                  <c:v>6192.7</c:v>
                </c:pt>
                <c:pt idx="8">
                  <c:v>5769.61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871920"/>
        <c:axId val="103875728"/>
      </c:barChart>
      <c:catAx>
        <c:axId val="10387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75728"/>
        <c:crosses val="autoZero"/>
        <c:auto val="1"/>
        <c:lblAlgn val="ctr"/>
        <c:lblOffset val="100"/>
        <c:noMultiLvlLbl val="0"/>
      </c:catAx>
      <c:valAx>
        <c:axId val="103875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10387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3.5805236006264993E-2</c:v>
                </c:pt>
                <c:pt idx="1">
                  <c:v>0.10219745611588142</c:v>
                </c:pt>
                <c:pt idx="2">
                  <c:v>0.19713543827939023</c:v>
                </c:pt>
                <c:pt idx="3">
                  <c:v>1.7432406484025179E-2</c:v>
                </c:pt>
                <c:pt idx="4">
                  <c:v>0.29818072479955543</c:v>
                </c:pt>
                <c:pt idx="5">
                  <c:v>9.2742092675615673E-2</c:v>
                </c:pt>
                <c:pt idx="6">
                  <c:v>1.7386890254297439E-2</c:v>
                </c:pt>
                <c:pt idx="7">
                  <c:v>1.6098583779261544E-2</c:v>
                </c:pt>
                <c:pt idx="8">
                  <c:v>1.6252967634618129E-2</c:v>
                </c:pt>
                <c:pt idx="9">
                  <c:v>4.3599833524234161E-2</c:v>
                </c:pt>
                <c:pt idx="10">
                  <c:v>1.9708979395558414E-2</c:v>
                </c:pt>
                <c:pt idx="11">
                  <c:v>1.8601034760687033E-2</c:v>
                </c:pt>
                <c:pt idx="12">
                  <c:v>7.1457806448990566E-2</c:v>
                </c:pt>
                <c:pt idx="13">
                  <c:v>3.1821864533725409E-2</c:v>
                </c:pt>
                <c:pt idx="14">
                  <c:v>1.6099267453173548E-2</c:v>
                </c:pt>
                <c:pt idx="15">
                  <c:v>5.4794178547207311E-3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3.566701464799607E-2</c:v>
                </c:pt>
                <c:pt idx="1">
                  <c:v>0.10515270540309463</c:v>
                </c:pt>
                <c:pt idx="2">
                  <c:v>0.13753494083106524</c:v>
                </c:pt>
                <c:pt idx="3">
                  <c:v>1.5443291228478978E-2</c:v>
                </c:pt>
                <c:pt idx="4">
                  <c:v>0.38469065429195315</c:v>
                </c:pt>
                <c:pt idx="5">
                  <c:v>6.2207795975331041E-2</c:v>
                </c:pt>
                <c:pt idx="6">
                  <c:v>2.4059917744538081E-2</c:v>
                </c:pt>
                <c:pt idx="7">
                  <c:v>2.1936284333614664E-2</c:v>
                </c:pt>
                <c:pt idx="8">
                  <c:v>9.0191396728092395E-3</c:v>
                </c:pt>
                <c:pt idx="9">
                  <c:v>5.4676595677775768E-2</c:v>
                </c:pt>
                <c:pt idx="10">
                  <c:v>2.3924659791960956E-2</c:v>
                </c:pt>
                <c:pt idx="11">
                  <c:v>2.1885661950881267E-2</c:v>
                </c:pt>
                <c:pt idx="12">
                  <c:v>4.3620618378286902E-2</c:v>
                </c:pt>
                <c:pt idx="13">
                  <c:v>8.9592242922793726E-3</c:v>
                </c:pt>
                <c:pt idx="14">
                  <c:v>1.4714178109697664E-2</c:v>
                </c:pt>
                <c:pt idx="15">
                  <c:v>3.6507317670236891E-2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1.9607095939660951E-2</c:v>
                </c:pt>
                <c:pt idx="1">
                  <c:v>0.12675051962754194</c:v>
                </c:pt>
                <c:pt idx="2">
                  <c:v>0.19934365582731239</c:v>
                </c:pt>
                <c:pt idx="3">
                  <c:v>1.6699113497540878E-2</c:v>
                </c:pt>
                <c:pt idx="4">
                  <c:v>0.32714612114722824</c:v>
                </c:pt>
                <c:pt idx="5">
                  <c:v>6.8724791956861528E-2</c:v>
                </c:pt>
                <c:pt idx="6">
                  <c:v>1.5183572825092322E-2</c:v>
                </c:pt>
                <c:pt idx="7">
                  <c:v>2.5922189507870189E-2</c:v>
                </c:pt>
                <c:pt idx="8">
                  <c:v>9.2476816902085698E-3</c:v>
                </c:pt>
                <c:pt idx="9">
                  <c:v>8.8925420607306266E-2</c:v>
                </c:pt>
                <c:pt idx="10">
                  <c:v>2.7049820579471522E-2</c:v>
                </c:pt>
                <c:pt idx="11">
                  <c:v>1.730523106178726E-2</c:v>
                </c:pt>
                <c:pt idx="12">
                  <c:v>5.3361047742280822E-2</c:v>
                </c:pt>
                <c:pt idx="13">
                  <c:v>3.1830155381374667E-2</c:v>
                </c:pt>
                <c:pt idx="14">
                  <c:v>2.0063534826590242E-2</c:v>
                </c:pt>
                <c:pt idx="15">
                  <c:v>2.8505116113075296E-2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Лист1!$A$2:$A$17</c:f>
              <c:strCache>
                <c:ptCount val="16"/>
                <c:pt idx="0">
                  <c:v>ДРЕЛИ, ПЕРФОРАТОРЫ, ДОБОЙНИКИ, ПРОБОЙНИКИ</c:v>
                </c:pt>
                <c:pt idx="1">
                  <c:v>ИНСТРУМЕНТ ПРОЧИЙ</c:v>
                </c:pt>
                <c:pt idx="2">
                  <c:v>КИСТЬ, ВАЛИК, КЕЛЬМ, ШПАТЕЛЬ, СКРЕБОК, МАКЛОВИЦ И АНАЛОГИЧНЫЕ ИНСТРУМЕНТЫ</c:v>
                </c:pt>
                <c:pt idx="3">
                  <c:v>КИЯНКА, МОНТИРОВКА, ЗУБИЛО, ГВОЗДОДЕР, БАГОР</c:v>
                </c:pt>
                <c:pt idx="4">
                  <c:v>КЛЮЧИ, ОТВЕРТКИ</c:v>
                </c:pt>
                <c:pt idx="5">
                  <c:v>МОЛОТКИ, КУВАЛДЫ, КОЛЮЩИЕ ИНСТРУМЕНТЫ</c:v>
                </c:pt>
                <c:pt idx="6">
                  <c:v>НАПИЛЬНИКИ, НАДФИЛИ, РАШПИЛИ</c:v>
                </c:pt>
                <c:pt idx="7">
                  <c:v>НОЖИ, РЕЗАКИ, СТЕКЛОРЕЗЫ</c:v>
                </c:pt>
                <c:pt idx="8">
                  <c:v>НОЖНИЦЫ СТРОИТЕЛЬНЫЕ, СЕКАТОРЫ И АНАЛОГИЧНЫЕ ИНСТРУМЕНТЫ</c:v>
                </c:pt>
                <c:pt idx="9">
                  <c:v>ПАССАТИЖИ, ПЛОСКОГУБЦЫ, КЛЕЩИ, КУСАЧКИ, ПИНЦЕТЫ, ЩИПЧИКИ</c:v>
                </c:pt>
                <c:pt idx="10">
                  <c:v>ПИСТОЛЕТЫ, ШПРИЦЫ</c:v>
                </c:pt>
                <c:pt idx="11">
                  <c:v>РУБАНКИ, ДОЛОТА, СТАМЕСКИ И АНАЛОГИЧНЫЕ РЕЖУЩИЕ ИНСТРУМЕНТЫ ДЛЯ ОБРАБОТКИ ДРЕВЕСИНЫ </c:v>
                </c:pt>
                <c:pt idx="12">
                  <c:v>ТИСКИ, ЗАЖИМЫ</c:v>
                </c:pt>
                <c:pt idx="13">
                  <c:v>ТОПОРЫ, СЕКАЧИ, ИНСТРУМЕНТ РУБЯЩИЙ</c:v>
                </c:pt>
                <c:pt idx="14">
                  <c:v>ТРУБОРЕЗЫ, БОЛТОРЕЗЫ, КАБЕЛЕРЕЗЫ</c:v>
                </c:pt>
                <c:pt idx="15">
                  <c:v>ЩУПЫ, ЛИНЕЙКИ, РУЛЕТКИ И АНАЛОГИЧНЫЕ ИНСТРУМЕНТЫ</c:v>
                </c:pt>
              </c:strCache>
            </c:strRef>
          </c:cat>
          <c:val>
            <c:numRef>
              <c:f>Лист1!$B$2:$B$17</c:f>
              <c:numCache>
                <c:formatCode>0.00%</c:formatCode>
                <c:ptCount val="16"/>
                <c:pt idx="0">
                  <c:v>3.7457929401325259E-2</c:v>
                </c:pt>
                <c:pt idx="1">
                  <c:v>0.15074115725882942</c:v>
                </c:pt>
                <c:pt idx="2">
                  <c:v>0.14779684037576116</c:v>
                </c:pt>
                <c:pt idx="3">
                  <c:v>2.0961476118630362E-2</c:v>
                </c:pt>
                <c:pt idx="4">
                  <c:v>0.33644900125388505</c:v>
                </c:pt>
                <c:pt idx="5">
                  <c:v>5.7779770151292209E-2</c:v>
                </c:pt>
                <c:pt idx="6">
                  <c:v>1.6515568367399338E-2</c:v>
                </c:pt>
                <c:pt idx="7">
                  <c:v>1.8744599432601695E-2</c:v>
                </c:pt>
                <c:pt idx="8">
                  <c:v>1.6682675993675088E-2</c:v>
                </c:pt>
                <c:pt idx="9">
                  <c:v>5.9402744402354483E-2</c:v>
                </c:pt>
                <c:pt idx="10">
                  <c:v>2.3801702270820905E-2</c:v>
                </c:pt>
                <c:pt idx="11">
                  <c:v>1.5029101071336504E-2</c:v>
                </c:pt>
                <c:pt idx="12">
                  <c:v>7.1485456069820416E-2</c:v>
                </c:pt>
                <c:pt idx="13">
                  <c:v>3.0121105302044475E-2</c:v>
                </c:pt>
                <c:pt idx="14">
                  <c:v>2.0214217162302595E-2</c:v>
                </c:pt>
                <c:pt idx="15">
                  <c:v>6.3695585309582791E-3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0.23383003901690549</c:v>
                </c:pt>
                <c:pt idx="1">
                  <c:v>0.3884171090221421</c:v>
                </c:pt>
                <c:pt idx="2">
                  <c:v>0.33189562458775457</c:v>
                </c:pt>
                <c:pt idx="3">
                  <c:v>4.5857227373197904E-2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0.47230179616277684</c:v>
                </c:pt>
                <c:pt idx="1">
                  <c:v>0.29488709181694001</c:v>
                </c:pt>
                <c:pt idx="2">
                  <c:v>9.503764006360893E-2</c:v>
                </c:pt>
                <c:pt idx="3">
                  <c:v>0.13777347195667425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2005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5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5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3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3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tint val="50000"/>
                      <a:satMod val="300000"/>
                    </a:schemeClr>
                  </a:gs>
                  <a:gs pos="35000">
                    <a:schemeClr val="accent4">
                      <a:lumMod val="80000"/>
                      <a:lumOff val="20000"/>
                      <a:tint val="37000"/>
                      <a:satMod val="300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Лист1!$A$2:$A$5</c:f>
              <c:strCache>
                <c:ptCount val="4"/>
                <c:pt idx="0">
                  <c:v>ЛОПАТЫ, СОВКИ</c:v>
                </c:pt>
                <c:pt idx="1">
                  <c:v>МОТЫГИ, КИРКИ, ТЯПКИ, ГРАБЛИ, КОСЫ, СЕРПЫ И АНАЛОГИЧНЫЕ САДОВЫЕ ИНСТРУМЕНТЫ</c:v>
                </c:pt>
                <c:pt idx="2">
                  <c:v>НОЖНИЦЫ САДОВЫЕ, СЕКАТОРЫ И АНАЛОГИЧНЫЕ ИНСТРУМЕНТЫ</c:v>
                </c:pt>
                <c:pt idx="3">
                  <c:v>ТОПОРЫ, СЕКАЧИ, ИНСТРУМЕНТ РУБЯЩИЙ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0.3096179652417646</c:v>
                </c:pt>
                <c:pt idx="1">
                  <c:v>0.35729869114427898</c:v>
                </c:pt>
                <c:pt idx="2">
                  <c:v>0.16519025490732336</c:v>
                </c:pt>
                <c:pt idx="3">
                  <c:v>0.16789308870663303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4657260304410627E-3"/>
          <c:y val="2.0860698270034568E-2"/>
          <c:w val="0.37848383512943001"/>
          <c:h val="0.97153391676777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5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5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7D87A-5C9D-42D4-859F-43D8A846D56D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ACE0-2E9F-418F-8CC9-B472E2363A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1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ACE0-2E9F-418F-8CC9-B472E2363A74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42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75C1-1313-4F10-A6C7-40C41A4AD9FD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1352600" y="3429000"/>
            <a:ext cx="7200800" cy="1655763"/>
          </a:xfrm>
          <a:prstGeom prst="rect">
            <a:avLst/>
          </a:prstGeom>
        </p:spPr>
        <p:txBody>
          <a:bodyPr/>
          <a:lstStyle>
            <a:lvl1pPr marL="180975" indent="-180975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ПОДГОТОВЛЕНО ДЛЯ: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КОММЕРЧЕСКОЕ ПРЕДЛОЖЕНИЕ:</a:t>
            </a:r>
          </a:p>
          <a:p>
            <a:pPr lvl="0"/>
            <a:endParaRPr lang="ru-RU" dirty="0" smtClean="0"/>
          </a:p>
        </p:txBody>
      </p:sp>
      <p:sp>
        <p:nvSpPr>
          <p:cNvPr id="18" name="Rectangle 3"/>
          <p:cNvSpPr>
            <a:spLocks noChangeArrowheads="1"/>
          </p:cNvSpPr>
          <p:nvPr userDrawn="1"/>
        </p:nvSpPr>
        <p:spPr bwMode="auto">
          <a:xfrm>
            <a:off x="344488" y="10659"/>
            <a:ext cx="9218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r>
              <a:rPr lang="en-US" sz="800" b="0" dirty="0">
                <a:latin typeface="Arial" pitchFamily="34" charset="0"/>
                <a:cs typeface="Arial" pitchFamily="34" charset="0"/>
              </a:rPr>
              <a:t>© </a:t>
            </a:r>
            <a:r>
              <a:rPr lang="en-US" sz="800" b="0" dirty="0" smtClean="0">
                <a:latin typeface="Arial" pitchFamily="34" charset="0"/>
                <a:cs typeface="Arial" pitchFamily="34" charset="0"/>
              </a:rPr>
              <a:t>2013 DRG. </a:t>
            </a:r>
            <a:r>
              <a:rPr lang="ru-RU" sz="800" b="0" dirty="0">
                <a:latin typeface="Arial" pitchFamily="34" charset="0"/>
                <a:cs typeface="Arial" pitchFamily="34" charset="0"/>
              </a:rPr>
              <a:t>Все права защищены</a:t>
            </a:r>
            <a:r>
              <a:rPr lang="ru-RU" sz="800" b="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8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908720"/>
            <a:ext cx="8221222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10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087C-39B3-4291-977E-B61F650276A0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94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3FA1-DAFC-4498-B77D-D41B03BDB450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7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9282786" y="6479216"/>
            <a:ext cx="623214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512840" y="0"/>
            <a:ext cx="6048672" cy="981075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cap="all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79FE-49CF-400C-AE88-C6F4A0B2F7B0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16930" y="981075"/>
            <a:ext cx="9612000" cy="0"/>
          </a:xfrm>
          <a:prstGeom prst="line">
            <a:avLst/>
          </a:prstGeom>
          <a:ln w="12700"/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 flipV="1">
            <a:off x="3512840" y="0"/>
            <a:ext cx="0" cy="9810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43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3770-C1FF-4E1A-BC7D-00F0D739A50B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98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C3FC-B391-408C-995C-9288E8CD661D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28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032F-1F5F-4804-8C79-DB5964140CB0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53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D671-B432-4BE5-9E22-76E2974649E4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36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548F-8B79-4090-AD6C-CCD59FBF411E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22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E4B35-0E75-47C5-BB28-99117C892773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3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5EA3-2DEC-43E3-9A81-D48D4804D113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23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27690" y="64792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7FD601-8E51-4688-8AC4-022F8A156E3E}" type="datetime1">
              <a:rPr lang="ru-RU" smtClean="0"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3742" y="647921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Рынок ручных инструментов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5294" y="64792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00B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F2B6636-0D41-47A9-98C1-ED7F9166584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67400" y="3267398"/>
            <a:ext cx="6858002" cy="323205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12839" y="4432"/>
            <a:ext cx="6048674" cy="976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183190"/>
            <a:ext cx="2604034" cy="65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3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>
          <a:xfrm>
            <a:off x="1352600" y="3356993"/>
            <a:ext cx="7200800" cy="1368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ИССЛЕДОВАНИЕ РЫНКА РУЧНЫХ ИНСТРУМЕНТОВ</a:t>
            </a:r>
            <a:endParaRPr lang="ru-RU" sz="2000" b="1" spc="30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03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ДРЕЛИ, ПЕРФОРАТОРЫ, ДОБОЙНИКИ, ПРОБОЙНИКИ</a:t>
            </a:r>
            <a:r>
              <a:rPr lang="ru-RU" sz="1400" b="1" dirty="0"/>
              <a:t> в 2005-2013 гг., </a:t>
            </a:r>
            <a:r>
              <a:rPr lang="ru-RU" sz="1400" b="1" dirty="0" err="1" smtClean="0"/>
              <a:t>тыс.долл</a:t>
            </a:r>
            <a:r>
              <a:rPr lang="ru-RU" sz="1400" b="1" dirty="0" smtClean="0"/>
              <a:t>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41570"/>
              </p:ext>
            </p:extLst>
          </p:nvPr>
        </p:nvGraphicFramePr>
        <p:xfrm>
          <a:off x="488504" y="1844827"/>
          <a:ext cx="9073006" cy="234995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ДРЕЛИ, ПЕРФОРАТОРЫ, ДОБОЙНИКИ, ПРОБОЙНИКИ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ДОБОЙНИК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ИНСТРУМЕНТЫ ДЛЯ СВЕРЛЕНИЯ, НАРЕЗАНИЯ НАРУЖНОЙ ИЛИ ВНУТРЕННЕЙ РЕЗЬБЫ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ИНСТРУМЕНТЫ ДЛЯ СВЕРЛЕНИЯ, НАРЕЗАНИЯ НАРУЖНОЙ ИЛИ ВНУТРЕННЕЙ РЕЗЬБЫ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ПРОБОЙНИК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5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КИСТЬ, ВАЛИК, КЕЛЬМ, ШПАТЕЛЬ, СКРЕБОК, МАКЛОВИЦ И АНАЛОГИЧНЫЕ ИНСТРУМЕНТЫ</a:t>
            </a:r>
            <a:r>
              <a:rPr lang="ru-RU" sz="1400" b="1" dirty="0"/>
              <a:t> в 2005-2013 гг., </a:t>
            </a:r>
            <a:r>
              <a:rPr lang="ru-RU" sz="1400" b="1" dirty="0" smtClean="0"/>
              <a:t>тыс. долл.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50517"/>
              </p:ext>
            </p:extLst>
          </p:nvPr>
        </p:nvGraphicFramePr>
        <p:xfrm>
          <a:off x="488504" y="1844827"/>
          <a:ext cx="9073006" cy="289979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4216"/>
                <a:gridCol w="19364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62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КИСТЬ, ВАЛИК, КЕЛЬМ, ШПАТЕЛЬ, СКРЕБОК, МАКЛОВИЦ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ЗАТИРКА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КЕЛЬМ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МАКЛОВИЦ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СКРЕБОК, КЕЛЬМ, ШПАТЕЛЬ, МАСТЕРОК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СКРЕБОК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ШПАТЕЛЬ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rgbClr val="000000"/>
                </a:solidFill>
              </a:rPr>
              <a:t>КИЯНКА, МОНТИРОВКА, ЗУБИЛО, ГВОЗДОДЕР, БАГОР </a:t>
            </a:r>
            <a:r>
              <a:rPr lang="ru-RU" sz="1200" b="1" dirty="0"/>
              <a:t>в 2005-2013 гг., </a:t>
            </a:r>
            <a:r>
              <a:rPr lang="ru-RU" sz="1200" b="1" dirty="0" smtClean="0"/>
              <a:t>тыс. долл.</a:t>
            </a:r>
            <a:endParaRPr lang="ru-RU" sz="13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89058"/>
              </p:ext>
            </p:extLst>
          </p:nvPr>
        </p:nvGraphicFramePr>
        <p:xfrm>
          <a:off x="488504" y="1844827"/>
          <a:ext cx="9073006" cy="186535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КИЯНКА, МОНТИРОВКА, ЗУБИЛО, ГВОЗДОДЕР, БАГОР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ГВОЗДОДЕР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ЗУБИЛО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КИЯНКА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МОНТИРОВКА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МОНТИРОВКА, ГВОЗДОДЕР, ЗУБИЛО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сегменты: ...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ТОПОРЫ, СЕКАЧИ, ИНСТРУМЕНТ РУБЯЩИЙ</a:t>
            </a:r>
            <a:r>
              <a:rPr lang="ru-RU" sz="1400" b="1" dirty="0"/>
              <a:t> в 2005-2013 гг., </a:t>
            </a:r>
            <a:r>
              <a:rPr lang="ru-RU" sz="1400" b="1" dirty="0" smtClean="0"/>
              <a:t>Тыс. долл.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объем рынка в натуральном выражении представлен для всех категорий и сегментов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РЫНКА ПО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26308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строительного инструмента в натуральном выражении </a:t>
            </a:r>
            <a:r>
              <a:rPr lang="ru-RU" dirty="0"/>
              <a:t>за </a:t>
            </a:r>
            <a:r>
              <a:rPr lang="en-US" dirty="0" smtClean="0"/>
              <a:t>2005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24465740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ключи, отвертки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38,47%, и кисть, валик, кельм, шпатель, скребок, </a:t>
            </a:r>
            <a:r>
              <a:rPr lang="ru-RU" sz="1000" b="1" dirty="0" err="1" smtClean="0">
                <a:solidFill>
                  <a:schemeClr val="tx1"/>
                </a:solidFill>
              </a:rPr>
              <a:t>макловиц</a:t>
            </a:r>
            <a:r>
              <a:rPr lang="ru-RU" sz="1000" b="1" dirty="0" smtClean="0">
                <a:solidFill>
                  <a:schemeClr val="tx1"/>
                </a:solidFill>
              </a:rPr>
              <a:t> и аналогичные инструменты – 13,75%.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строительного инструмента в натуральном выражении за </a:t>
            </a:r>
            <a:r>
              <a:rPr lang="en-US" dirty="0" smtClean="0"/>
              <a:t>2006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5881452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2006 году приходится на ключи, отвертки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28,61%, и кисть, валик, кельм, шпатель, скребок, </a:t>
            </a:r>
            <a:r>
              <a:rPr lang="ru-RU" sz="1000" b="1" dirty="0" err="1" smtClean="0">
                <a:solidFill>
                  <a:schemeClr val="tx1"/>
                </a:solidFill>
              </a:rPr>
              <a:t>макловиц</a:t>
            </a:r>
            <a:r>
              <a:rPr lang="ru-RU" sz="1000" b="1" dirty="0" smtClean="0">
                <a:solidFill>
                  <a:schemeClr val="tx1"/>
                </a:solidFill>
              </a:rPr>
              <a:t> и аналогичные инструменты – 21,67%.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строительного инструмента в натуральном выражении за </a:t>
            </a:r>
            <a:r>
              <a:rPr lang="en-US" dirty="0" smtClean="0"/>
              <a:t>2007</a:t>
            </a:r>
            <a:r>
              <a:rPr lang="ru-RU" dirty="0"/>
              <a:t>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09687950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2007 году приходится на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строительного инструмента в натуральном </a:t>
            </a:r>
            <a:r>
              <a:rPr lang="ru-RU" dirty="0" smtClean="0"/>
              <a:t>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2009 году приходится на ключи, отвертки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30,63%, и кисть, валик, кельм, шпатель, скребок, </a:t>
            </a:r>
            <a:r>
              <a:rPr lang="ru-RU" sz="1000" b="1" dirty="0" err="1" smtClean="0">
                <a:solidFill>
                  <a:schemeClr val="tx1"/>
                </a:solidFill>
              </a:rPr>
              <a:t>макловиц</a:t>
            </a:r>
            <a:r>
              <a:rPr lang="ru-RU" sz="1000" b="1" dirty="0" smtClean="0">
                <a:solidFill>
                  <a:schemeClr val="tx1"/>
                </a:solidFill>
              </a:rPr>
              <a:t> и аналогичные инструменты – 25,01%.с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натуральном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строительного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70328467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ключи, отвертки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38,47%, и кисть, валик, кельм, шпатель, скребок, </a:t>
            </a:r>
            <a:r>
              <a:rPr lang="ru-RU" sz="1000" b="1" dirty="0" err="1" smtClean="0">
                <a:solidFill>
                  <a:schemeClr val="tx1"/>
                </a:solidFill>
              </a:rPr>
              <a:t>макловиц</a:t>
            </a:r>
            <a:r>
              <a:rPr lang="ru-RU" sz="1000" b="1" dirty="0" smtClean="0">
                <a:solidFill>
                  <a:schemeClr val="tx1"/>
                </a:solidFill>
              </a:rPr>
              <a:t> и аналогичные инструменты – 13,75%.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1739" y="1124744"/>
            <a:ext cx="92170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3"/>
                </a:solidFill>
              </a:rPr>
              <a:t>Цель исследования</a:t>
            </a:r>
          </a:p>
          <a:p>
            <a:pPr algn="just"/>
            <a:r>
              <a:rPr lang="ru-RU" sz="1200" dirty="0"/>
              <a:t>В общем виде целью </a:t>
            </a:r>
            <a:r>
              <a:rPr lang="ru-RU" sz="1200" dirty="0" smtClean="0"/>
              <a:t>данного исследования </a:t>
            </a:r>
            <a:r>
              <a:rPr lang="ru-RU" sz="1200" dirty="0"/>
              <a:t>является проанализировать ситуацию на рынке инструмента (все категории и сегменты) и получить (рассчитать) показатели, характеризующие его состояние в настоящее время.</a:t>
            </a:r>
            <a:endParaRPr lang="ru-RU" sz="1200" dirty="0" smtClean="0"/>
          </a:p>
          <a:p>
            <a:pPr algn="just"/>
            <a:endParaRPr lang="ru-RU" sz="1400" b="1" dirty="0" smtClean="0">
              <a:solidFill>
                <a:schemeClr val="accent3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3"/>
                </a:solidFill>
              </a:rPr>
              <a:t>Задачи исследования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 smtClean="0"/>
              <a:t>Определить </a:t>
            </a:r>
            <a:r>
              <a:rPr lang="ru-RU" sz="1200" dirty="0"/>
              <a:t>объем, темпы роста и динамику развития российского рынка инструмента в 2005-3 кв. 2013 гг.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200" dirty="0" smtClean="0"/>
              <a:t>Определить </a:t>
            </a:r>
            <a:r>
              <a:rPr lang="ru-RU" sz="1200" dirty="0"/>
              <a:t>объем импорта в Россию и экспорта из России инструмента в 2005-3 кв. 2013 гг. по: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Категориям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Сегментам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Ценовым </a:t>
            </a:r>
            <a:r>
              <a:rPr lang="ru-RU" sz="1200" dirty="0"/>
              <a:t>сегментам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Производителям</a:t>
            </a:r>
            <a:endParaRPr lang="ru-RU" sz="1200" dirty="0"/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Моделям</a:t>
            </a:r>
            <a:endParaRPr lang="ru-RU" sz="1200" dirty="0"/>
          </a:p>
          <a:p>
            <a:pPr marL="342900" indent="-342900" algn="just">
              <a:buFont typeface="+mj-lt"/>
              <a:buAutoNum type="arabicPeriod" startAt="3"/>
            </a:pPr>
            <a:r>
              <a:rPr lang="ru-RU" sz="1200" dirty="0" smtClean="0"/>
              <a:t>Составить </a:t>
            </a:r>
            <a:r>
              <a:rPr lang="ru-RU" sz="1200" dirty="0"/>
              <a:t>различные сценарии прогноза ключевых показателей рынка инструмента в России до 2015 г. в натуральном и стоимостном выражении.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ru-RU" sz="1200" dirty="0" smtClean="0"/>
              <a:t>Выделить </a:t>
            </a:r>
            <a:r>
              <a:rPr lang="ru-RU" sz="1200" dirty="0"/>
              <a:t>и описать основные категории и сегменты рынка инструмента в России в 2005-3 кв. 2013 гг.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категорий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сегментов (в </a:t>
            </a:r>
            <a:r>
              <a:rPr lang="ru-RU" sz="1200" dirty="0" err="1"/>
              <a:t>т.ч</a:t>
            </a:r>
            <a:r>
              <a:rPr lang="ru-RU" sz="1200" dirty="0"/>
              <a:t>. внутри категорий)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ценовых сегментов</a:t>
            </a:r>
          </a:p>
          <a:p>
            <a:pPr marL="630238" indent="-342900" algn="just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 smtClean="0"/>
              <a:t>Объем </a:t>
            </a:r>
            <a:r>
              <a:rPr lang="ru-RU" sz="1200" dirty="0"/>
              <a:t>и доли производителей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Определить </a:t>
            </a:r>
            <a:r>
              <a:rPr lang="ru-RU" sz="1200" dirty="0"/>
              <a:t>ключевые тенденции и перспективы развития рынка инструмента в России в ближайшие несколько лет.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Охарактеризовать </a:t>
            </a:r>
            <a:r>
              <a:rPr lang="ru-RU" sz="1200" dirty="0"/>
              <a:t>конкурентную ситуацию на рынке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Определить </a:t>
            </a:r>
            <a:r>
              <a:rPr lang="ru-RU" sz="1200" dirty="0"/>
              <a:t>факторы, препятствующие росту рынка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Провести </a:t>
            </a:r>
            <a:r>
              <a:rPr lang="ru-RU" sz="1200" dirty="0"/>
              <a:t>мониторинг цен и определить уровень цен на рынке инструмента в России.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200" dirty="0" smtClean="0"/>
              <a:t>Описать </a:t>
            </a:r>
            <a:r>
              <a:rPr lang="ru-RU" sz="1200" dirty="0"/>
              <a:t>основные сравнительные характеристики товаров-конкурентов. Определить продуктовую линейку инструментов, предлагаемых на российском рынке</a:t>
            </a:r>
            <a:r>
              <a:rPr lang="ru-RU" sz="1200" dirty="0" smtClean="0"/>
              <a:t>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Методология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40942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строительного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404440375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2006 году приходится на ключи, отвертки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32,71%, и кисть, валик, кельм, шпатель, скребок, </a:t>
            </a:r>
            <a:r>
              <a:rPr lang="ru-RU" sz="1000" b="1" dirty="0" err="1" smtClean="0">
                <a:solidFill>
                  <a:schemeClr val="tx1"/>
                </a:solidFill>
              </a:rPr>
              <a:t>макловиц</a:t>
            </a:r>
            <a:r>
              <a:rPr lang="ru-RU" sz="1000" b="1" dirty="0" smtClean="0">
                <a:solidFill>
                  <a:schemeClr val="tx1"/>
                </a:solidFill>
              </a:rPr>
              <a:t> и аналогичные инструменты – 19,93%.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строительного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939018064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2007 году приходится на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рынка </a:t>
            </a:r>
            <a:r>
              <a:rPr lang="ru-RU" dirty="0"/>
              <a:t>строительного инструмента в </a:t>
            </a:r>
            <a:r>
              <a:rPr lang="ru-RU" dirty="0" smtClean="0"/>
              <a:t>стоимостном 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стоимостном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категорий рынка садового инструмента в натуральном выражении за </a:t>
            </a:r>
            <a:r>
              <a:rPr lang="en-US" dirty="0" smtClean="0"/>
              <a:t>2005</a:t>
            </a:r>
            <a:r>
              <a:rPr lang="ru-RU" dirty="0" smtClean="0"/>
              <a:t> год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224757304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мотыги, кирки, тяпки, грабли, косы, серпы и аналогичные садовые инструменты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38,84%, и  ножницы садовые, секаторы и аналогичные инструменты – 33,19%, и лопаты, совки – 23,38%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Категорий рынка </a:t>
            </a:r>
            <a:r>
              <a:rPr lang="ru-RU" dirty="0"/>
              <a:t>садового инструмента в </a:t>
            </a:r>
            <a:r>
              <a:rPr lang="ru-RU" dirty="0" smtClean="0"/>
              <a:t>натуральном </a:t>
            </a:r>
            <a:r>
              <a:rPr lang="ru-RU" dirty="0"/>
              <a:t>выражении за </a:t>
            </a:r>
            <a:r>
              <a:rPr lang="en-US" dirty="0" smtClean="0"/>
              <a:t>2006</a:t>
            </a:r>
            <a:r>
              <a:rPr lang="ru-RU" dirty="0"/>
              <a:t>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63459449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мотыги, кирки, тяпки, грабли, косы, серпы и аналогичные садовые инструменты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23,49%, и топоры, секачи, инструмент рубящий – 33,19%, и лопаты, совки – 47,23%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садового инструмента в </a:t>
            </a:r>
            <a:r>
              <a:rPr lang="ru-RU" dirty="0" smtClean="0"/>
              <a:t>натуральном </a:t>
            </a:r>
            <a:r>
              <a:rPr lang="ru-RU" dirty="0"/>
              <a:t>выражении за </a:t>
            </a:r>
            <a:r>
              <a:rPr lang="en-US" dirty="0" smtClean="0"/>
              <a:t>2007</a:t>
            </a:r>
            <a:r>
              <a:rPr lang="ru-RU" dirty="0"/>
              <a:t> 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39816614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в 2007 году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садового инструмента в </a:t>
            </a:r>
            <a:r>
              <a:rPr lang="ru-RU" dirty="0" smtClean="0"/>
              <a:t>натуральном 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натуральном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</a:t>
            </a:r>
            <a:r>
              <a:rPr lang="ru-RU" dirty="0" smtClean="0"/>
              <a:t>категорий </a:t>
            </a:r>
            <a:r>
              <a:rPr lang="ru-RU" dirty="0"/>
              <a:t>рынка садового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043450406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2005 году приходится на мотыги, кирки, тяпки, грабли, косы, серпы и аналогичные садовые инструменты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38,59%, и  ножницы садовые, секаторы и аналогичные инструменты – 32,89%, и лопаты, совки – 25,59%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садового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28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315942302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2006 году приходится на мотыги, кирки, тяпки, грабли, косы, серпы и аналогичные садовые инструменты </a:t>
            </a:r>
            <a:r>
              <a:rPr lang="ru-RU" sz="1000" b="1" dirty="0">
                <a:solidFill>
                  <a:schemeClr val="tx1"/>
                </a:solidFill>
              </a:rPr>
              <a:t>– </a:t>
            </a:r>
            <a:r>
              <a:rPr lang="ru-RU" sz="1000" b="1" dirty="0" smtClean="0">
                <a:solidFill>
                  <a:schemeClr val="tx1"/>
                </a:solidFill>
              </a:rPr>
              <a:t>31,14%, и лопаты, совки – 48,29%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садового инструмента в </a:t>
            </a:r>
            <a:r>
              <a:rPr lang="ru-RU" dirty="0" smtClean="0"/>
              <a:t>стоимостном </a:t>
            </a:r>
            <a:r>
              <a:rPr lang="ru-RU" dirty="0"/>
              <a:t>выражении за </a:t>
            </a:r>
            <a:r>
              <a:rPr lang="en-US" dirty="0" smtClean="0"/>
              <a:t>20</a:t>
            </a:r>
            <a:r>
              <a:rPr lang="ru-RU" dirty="0" smtClean="0"/>
              <a:t>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29</a:t>
            </a:fld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729654237"/>
              </p:ext>
            </p:extLst>
          </p:nvPr>
        </p:nvGraphicFramePr>
        <p:xfrm>
          <a:off x="595505" y="1124744"/>
          <a:ext cx="9001000" cy="5009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диаграммы, наибольшая доля рынка в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4488" y="981076"/>
            <a:ext cx="92170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/>
                </a:solidFill>
              </a:rPr>
              <a:t>Метод сбора данных</a:t>
            </a:r>
          </a:p>
          <a:p>
            <a:r>
              <a:rPr lang="ru-RU" sz="1200" dirty="0" smtClean="0"/>
              <a:t>Мониторинг </a:t>
            </a:r>
            <a:r>
              <a:rPr lang="ru-RU" sz="1200" dirty="0"/>
              <a:t>документов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r>
              <a:rPr lang="ru-RU" sz="1400" b="1" dirty="0" smtClean="0">
                <a:solidFill>
                  <a:schemeClr val="accent3"/>
                </a:solidFill>
              </a:rPr>
              <a:t>География исследования</a:t>
            </a:r>
          </a:p>
          <a:p>
            <a:r>
              <a:rPr lang="ru-RU" sz="1200" dirty="0" smtClean="0"/>
              <a:t>РФ в целом; выделение регионов по мониторингу цен: СКФО+ЮФО; ПФО; ЦФО без Москвы; Москва; СЗФО; УФО; СФО; ДФО.</a:t>
            </a:r>
          </a:p>
          <a:p>
            <a:endParaRPr lang="ru-RU" sz="1200" dirty="0" smtClean="0"/>
          </a:p>
          <a:p>
            <a:r>
              <a:rPr lang="ru-RU" sz="1400" b="1" dirty="0" smtClean="0">
                <a:solidFill>
                  <a:schemeClr val="accent3"/>
                </a:solidFill>
              </a:rPr>
              <a:t>Источники получения информации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Базы данных ФТС РФ и ФСГС РФ (Росстат).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Печатные и электронные деловые и специализированные издания, аналитические обзоры.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Ресурсы сети Интернет в России и мире.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Материалы участников отечественного и мирового рынков.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Результаты исследований маркетинговых и консалтинговых агентств.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Материалы отраслевых учреждений и базы данных.</a:t>
            </a:r>
          </a:p>
          <a:p>
            <a:pPr marL="355600" indent="-355600">
              <a:buClr>
                <a:srgbClr val="990000"/>
              </a:buClr>
              <a:buFont typeface="Wingdings" panose="05000000000000000000" pitchFamily="2" charset="2"/>
              <a:buChar char="¤"/>
            </a:pPr>
            <a:r>
              <a:rPr lang="ru-RU" sz="1200" dirty="0"/>
              <a:t>Результаты исследований DISCOVERY Research Group. и др.</a:t>
            </a:r>
            <a:endParaRPr lang="ru-RU" sz="1200" dirty="0" smtClean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Методология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0634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Доли категорий рынка садового инструмента в </a:t>
            </a:r>
            <a:r>
              <a:rPr lang="ru-RU" dirty="0" smtClean="0"/>
              <a:t>стоимостном выражении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стоимостном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1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развития рынка строительного инструмента в натуральном выражении с 2005 года по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31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06202320"/>
              </p:ext>
            </p:extLst>
          </p:nvPr>
        </p:nvGraphicFramePr>
        <p:xfrm>
          <a:off x="1651000" y="1227667"/>
          <a:ext cx="6604000" cy="414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графика,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развития рынка садового инструмента в натуральном выражении с 2005 года по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32</a:t>
            </a:fld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24776828"/>
              </p:ext>
            </p:extLst>
          </p:nvPr>
        </p:nvGraphicFramePr>
        <p:xfrm>
          <a:off x="1651000" y="1227667"/>
          <a:ext cx="6604000" cy="414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графика,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строительного инструмента за 2005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33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24194967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2005 занимала компания </a:t>
            </a:r>
            <a:r>
              <a:rPr lang="en-US" sz="1000" b="1" dirty="0" smtClean="0">
                <a:solidFill>
                  <a:schemeClr val="tx1"/>
                </a:solidFill>
              </a:rPr>
              <a:t>KRAFTOOL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58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строительного инструмента за 2006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34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06920210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200</a:t>
            </a:r>
            <a:r>
              <a:rPr lang="en-US" sz="1000" b="1" dirty="0" smtClean="0">
                <a:solidFill>
                  <a:schemeClr val="tx1"/>
                </a:solidFill>
              </a:rPr>
              <a:t>6</a:t>
            </a:r>
            <a:r>
              <a:rPr lang="ru-RU" sz="1000" b="1" dirty="0" smtClean="0">
                <a:solidFill>
                  <a:schemeClr val="tx1"/>
                </a:solidFill>
              </a:rPr>
              <a:t> занимала компания </a:t>
            </a:r>
            <a:r>
              <a:rPr lang="en-US" sz="1000" b="1" dirty="0" smtClean="0">
                <a:solidFill>
                  <a:schemeClr val="tx1"/>
                </a:solidFill>
              </a:rPr>
              <a:t>KRAFTOOL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14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строительного инструмента за 2007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35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153349586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200</a:t>
            </a:r>
            <a:r>
              <a:rPr lang="en-US" sz="1000" b="1" dirty="0">
                <a:solidFill>
                  <a:schemeClr val="tx1"/>
                </a:solidFill>
              </a:rPr>
              <a:t>7</a:t>
            </a:r>
            <a:r>
              <a:rPr lang="ru-RU" sz="1000" b="1" dirty="0" smtClean="0">
                <a:solidFill>
                  <a:schemeClr val="tx1"/>
                </a:solidFill>
              </a:rPr>
              <a:t>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98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строительного инструмента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крупнейших производителей на рынке </a:t>
            </a:r>
            <a:r>
              <a:rPr lang="ru-RU" sz="1000" b="1" dirty="0" smtClean="0">
                <a:solidFill>
                  <a:schemeClr val="tx1"/>
                </a:solidFill>
              </a:rPr>
              <a:t>представлены </a:t>
            </a:r>
            <a:r>
              <a:rPr lang="ru-RU" sz="1000" b="1" dirty="0" smtClean="0">
                <a:solidFill>
                  <a:schemeClr val="tx1"/>
                </a:solidFill>
              </a:rPr>
              <a:t>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78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садового инструмента за 2005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37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81694138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</a:t>
            </a:r>
            <a:r>
              <a:rPr lang="en-US" sz="1000" b="1" dirty="0" smtClean="0">
                <a:solidFill>
                  <a:schemeClr val="tx1"/>
                </a:solidFill>
              </a:rPr>
              <a:t>05</a:t>
            </a:r>
            <a:r>
              <a:rPr lang="ru-RU" sz="1000" b="1" dirty="0" smtClean="0">
                <a:solidFill>
                  <a:schemeClr val="tx1"/>
                </a:solidFill>
              </a:rPr>
              <a:t> занимала компания </a:t>
            </a:r>
            <a:r>
              <a:rPr lang="en-US" sz="1000" b="1" dirty="0" smtClean="0">
                <a:solidFill>
                  <a:schemeClr val="tx1"/>
                </a:solidFill>
              </a:rPr>
              <a:t>FISKARS BRANDS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64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садового инструмента за 2006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38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40059096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</a:t>
            </a:r>
            <a:r>
              <a:rPr lang="en-US" sz="1000" b="1" dirty="0" smtClean="0">
                <a:solidFill>
                  <a:schemeClr val="tx1"/>
                </a:solidFill>
              </a:rPr>
              <a:t>06</a:t>
            </a:r>
            <a:r>
              <a:rPr lang="ru-RU" sz="1000" b="1" dirty="0" smtClean="0">
                <a:solidFill>
                  <a:schemeClr val="tx1"/>
                </a:solidFill>
              </a:rPr>
              <a:t> занимала компания </a:t>
            </a:r>
            <a:r>
              <a:rPr lang="en-US" sz="1000" b="1" dirty="0" smtClean="0">
                <a:solidFill>
                  <a:schemeClr val="tx1"/>
                </a:solidFill>
              </a:rPr>
              <a:t>EMIL LUX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4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Доли крупнейших производителей на рынке ручного садового инструмента за 2007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39</a:t>
            </a:fld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238037723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рынка в 20</a:t>
            </a:r>
            <a:r>
              <a:rPr lang="en-US" sz="1000" b="1" dirty="0" smtClean="0">
                <a:solidFill>
                  <a:schemeClr val="tx1"/>
                </a:solidFill>
              </a:rPr>
              <a:t>07</a:t>
            </a:r>
            <a:r>
              <a:rPr lang="ru-RU" sz="1000" b="1" dirty="0" smtClean="0">
                <a:solidFill>
                  <a:schemeClr val="tx1"/>
                </a:solidFill>
              </a:rPr>
              <a:t> занимала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6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РЫНКА В НАТУРАЛЬНОМ ВЫРАЖЕНИИ</a:t>
            </a:r>
          </a:p>
        </p:txBody>
      </p:sp>
    </p:spTree>
    <p:extLst>
      <p:ext uri="{BB962C8B-B14F-4D97-AF65-F5344CB8AC3E}">
        <p14:creationId xmlns:p14="http://schemas.microsoft.com/office/powerpoint/2010/main" val="17716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Доли крупнейших производителей на рынке ручного садового инструмента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6536" y="3422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доли категорий рынка в стоимостном выражении представлены за 2008-2013гг.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21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продаж крупнейших категорий строительного инструмента в 2005-2013 гг., тыс. шт.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77401579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графика,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 продаж крупнейших категорий строительного инструмента в 2005-2013 гг., тыс. шт.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189271"/>
              </p:ext>
            </p:extLst>
          </p:nvPr>
        </p:nvGraphicFramePr>
        <p:xfrm>
          <a:off x="1651000" y="1227666"/>
          <a:ext cx="726244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графика,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+mn-lt"/>
                <a:ea typeface="+mn-ea"/>
                <a:cs typeface="+mn-cs"/>
              </a:rPr>
              <a:t>Объемы Категорий в натуральном выражении в 2005-2013 гг.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11318725"/>
              </p:ext>
            </p:extLst>
          </p:nvPr>
        </p:nvGraphicFramePr>
        <p:xfrm>
          <a:off x="704528" y="1227666"/>
          <a:ext cx="864096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Наибольшую долю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44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</a:t>
            </a:r>
            <a:r>
              <a:rPr lang="ru-RU" sz="1400" b="1" dirty="0" smtClean="0"/>
              <a:t>рынка строительного инструмента по Категориям в 2005-2013 гг., тыс. долл.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99068"/>
              </p:ext>
            </p:extLst>
          </p:nvPr>
        </p:nvGraphicFramePr>
        <p:xfrm>
          <a:off x="632521" y="1268767"/>
          <a:ext cx="8928993" cy="535599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28968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</a:tblGrid>
              <a:tr h="395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ДРЕЛИ, ПЕРФОРАТОРЫ, ДОБОЙНИКИ, ПРОБОЙНИКИ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ИНСТРУМЕНТ ПРОЧИЙ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КИСТЬ, ВАЛИК, КЕЛЬМ, ШПАТЕЛЬ, СКРЕБОК, МАКЛОВИЦ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КИЯНКА, МОНТИРОВКА, ЗУБИЛО, ГВОЗДОДЕР, БАГОР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КЛЮЧИ, ОТВЕРТКИ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18876,5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МОЛОТКИ, КУВАЛДЫ, КОЛЮЩИЕ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НАПИЛЬНИКИ, НАДФИЛИ, РАШПИЛИ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НОЖИ, РЕЗАКИ, СТЕКЛОРЕЗЫ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НОЖНИЦЫ СТРОИТЕЛЬНЫЕ, СЕКАТОРЫ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ПАССАТИЖИ, ПЛОСКОГУБЦЫ, КЛЕЩИ, КУСАЧКИ, ПИНЦЕТЫ, ЩИПЧИКИ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ПИСТОЛЕТЫ, ШПРИЦЫ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РУБАНКИ, ДОЛОТА, СТАМЕСКИ И АНАЛОГИЧНЫЕ РЕЖУЩИЕ ИНСТРУМЕНТЫ ДЛЯ ОБРАБОТКИ ДРЕВЕСИНЫ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ТИСКИ, ЗАЖИМЫ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4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ТОПОРЫ, СЕКАЧИ, ИНСТРУМЕНТ РУБЯЩИЙ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ТРУБОРЕЗЫ, БОЛТОРЕЗЫ, КАБЕЛЕРЕЗЫ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ЩУПЫ, ЛИНЕЙКИ, РУЛЕТКИ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49983,6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Объем </a:t>
            </a:r>
            <a:r>
              <a:rPr lang="ru-RU" sz="1400" b="1" dirty="0" smtClean="0"/>
              <a:t>рынка садового инструмента по Категориям в 2005-2013 гг., тыс. долл.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44483"/>
              </p:ext>
            </p:extLst>
          </p:nvPr>
        </p:nvGraphicFramePr>
        <p:xfrm>
          <a:off x="632521" y="1268767"/>
          <a:ext cx="8928993" cy="18315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28968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  <a:gridCol w="722225"/>
              </a:tblGrid>
              <a:tr h="395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ЛОПАТЫ, СОВКИ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МОТЫГИ, КИРКИ, ТЯПКИ, ГРАБЛИ, КОСЫ, СЕРПЫ И АНАЛОГИЧНЫЕ САДОВЫЕ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НОЖНИЦЫ САДОВЫЕ, СЕКАТОРЫ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ТОПОРЫ, СЕКАЧИ, ИНСТРУМЕНТ РУБЯЩИЙ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80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46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+mn-lt"/>
                <a:ea typeface="+mn-ea"/>
                <a:cs typeface="+mn-cs"/>
              </a:rPr>
              <a:t>ДРЕЛИ, ПЕРФОРАТОРЫ, ДОБОЙНИКИ, ПРОБОЙНИКИ: объем продаж в 2005-2013 гг. </a:t>
            </a:r>
            <a:r>
              <a:rPr lang="ru-RU" sz="1400" b="1" dirty="0" smtClean="0">
                <a:latin typeface="+mn-lt"/>
                <a:ea typeface="+mn-ea"/>
                <a:cs typeface="+mn-cs"/>
              </a:rPr>
              <a:t>тонны., тыс. долл. </a:t>
            </a:r>
            <a:endParaRPr lang="ru-RU" sz="14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46787151"/>
              </p:ext>
            </p:extLst>
          </p:nvPr>
        </p:nvGraphicFramePr>
        <p:xfrm>
          <a:off x="848544" y="1227666"/>
          <a:ext cx="8568952" cy="5081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47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/>
              <a:t>КИСТЬ, ВАЛИК, КЕЛЬМ, ШПАТЕЛЬ, СКРЕБОК, МАКЛОВИЦ И АНАЛОГИЧНЫЕ ИНСТРУМЕНТЫ: объем продаж в 2005-2013 гг. </a:t>
            </a:r>
            <a:r>
              <a:rPr lang="ru-RU" sz="1400" b="1" dirty="0" smtClean="0"/>
              <a:t>тонны, тыс. долл. 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6616" y="6313141"/>
            <a:ext cx="7168798" cy="514180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В 2013 году наблюдается пик объема продаж.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6536" y="3422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представлены объемы продаж для других категорий рынка.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48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КЛЮЧЕВЫЕ ФАКТОРЫ И ТЕНДЕНЦИИ</a:t>
            </a:r>
          </a:p>
        </p:txBody>
      </p:sp>
    </p:spTree>
    <p:extLst>
      <p:ext uri="{BB962C8B-B14F-4D97-AF65-F5344CB8AC3E}">
        <p14:creationId xmlns:p14="http://schemas.microsoft.com/office/powerpoint/2010/main" val="10964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latin typeface="+mn-lt"/>
                <a:ea typeface="+mn-ea"/>
                <a:cs typeface="+mn-cs"/>
              </a:rPr>
              <a:t>Ключевые факторы и тенденции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49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4488" y="981076"/>
            <a:ext cx="9217024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</a:t>
            </a:r>
            <a:endParaRPr lang="ru-RU" sz="1400" dirty="0"/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  </a:t>
            </a:r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.</a:t>
            </a:r>
            <a:r>
              <a:rPr lang="ru-RU" sz="1400" dirty="0" smtClean="0"/>
              <a:t>..</a:t>
            </a:r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</a:t>
            </a:r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</a:t>
            </a:r>
            <a:endParaRPr lang="ru-RU" sz="1400" dirty="0"/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... </a:t>
            </a:r>
            <a:endParaRPr lang="ru-RU" sz="1400" dirty="0"/>
          </a:p>
          <a:p>
            <a:pPr marL="171450" lvl="0" indent="-17145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ДРЕЛИ, ПЕРФОРАТОРЫ, ДОБОЙНИКИ, </a:t>
            </a:r>
            <a:r>
              <a:rPr lang="ru-RU" sz="1400" b="1" dirty="0" smtClean="0">
                <a:solidFill>
                  <a:srgbClr val="000000"/>
                </a:solidFill>
              </a:rPr>
              <a:t>ПРОБОЙНИКИ</a:t>
            </a:r>
            <a:r>
              <a:rPr lang="ru-RU" sz="1400" b="1" dirty="0" smtClean="0"/>
              <a:t> в </a:t>
            </a:r>
            <a:r>
              <a:rPr lang="ru-RU" sz="1400" b="1" dirty="0"/>
              <a:t>2005-2013 гг</a:t>
            </a:r>
            <a:r>
              <a:rPr lang="ru-RU" sz="1400" b="1" dirty="0" smtClean="0"/>
              <a:t>., тонны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82954"/>
              </p:ext>
            </p:extLst>
          </p:nvPr>
        </p:nvGraphicFramePr>
        <p:xfrm>
          <a:off x="488504" y="1844827"/>
          <a:ext cx="9073006" cy="234995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ДРЕЛИ, ПЕРФОРАТОРЫ, ДОБОЙНИКИ, ПРОБОЙНИКИ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ДОБОЙНИК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ДРЕЛЬ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ИНСТРУМЕНТЫ ДЛЯ СВЕРЛЕНИЯ, НАРЕЗАНИЯ НАРУЖНОЙ ИЛИ ВНУТРЕННЕЙ РЕЗЬБЫ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ИНСТРУМЕНТЫ ДЛЯ СВЕРЛЕНИЯ, НАРЕЗАНИЯ НАРУЖНОЙ ИЛИ ВНУТРЕННЕЙ РЕЗЬБЫ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ПЕРФОРАТОР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ПРОБОЙНИК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КИСТЬ</a:t>
            </a:r>
            <a:r>
              <a:rPr lang="ru-RU" sz="1400" b="1" dirty="0">
                <a:solidFill>
                  <a:srgbClr val="000000"/>
                </a:solidFill>
                <a:latin typeface="+mj-lt"/>
              </a:rPr>
              <a:t>, ВАЛИК, КЕЛЬМ, ШПАТЕЛЬ, СКРЕБОК, МАКЛОВИЦ И АНАЛОГИЧНЫЕ </a:t>
            </a:r>
            <a:r>
              <a:rPr lang="ru-RU" sz="1400" b="1" dirty="0" smtClean="0">
                <a:solidFill>
                  <a:srgbClr val="000000"/>
                </a:solidFill>
                <a:latin typeface="+mj-lt"/>
              </a:rPr>
              <a:t>ИНСТРУМЕНТЫ</a:t>
            </a:r>
            <a:r>
              <a:rPr lang="ru-RU" sz="1400" b="1" dirty="0" smtClean="0">
                <a:latin typeface="+mj-lt"/>
              </a:rPr>
              <a:t> </a:t>
            </a:r>
            <a:r>
              <a:rPr lang="ru-RU" sz="1400" b="1" dirty="0" smtClean="0"/>
              <a:t>в </a:t>
            </a:r>
            <a:r>
              <a:rPr lang="ru-RU" sz="1400" b="1" dirty="0"/>
              <a:t>2005-2013 гг</a:t>
            </a:r>
            <a:r>
              <a:rPr lang="ru-RU" sz="1400" b="1" dirty="0" smtClean="0"/>
              <a:t>., тонны</a:t>
            </a:r>
            <a:endParaRPr lang="ru-RU" sz="14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22787"/>
              </p:ext>
            </p:extLst>
          </p:nvPr>
        </p:nvGraphicFramePr>
        <p:xfrm>
          <a:off x="488504" y="1844827"/>
          <a:ext cx="9073006" cy="2899797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621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КИСТЬ, ВАЛИК, КЕЛЬМ, ШПАТЕЛЬ, СКРЕБОК, МАКЛОВИЦ И АНАЛОГИЧНЫЕ ИНСТРУМЕНТЫ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ВАЛИК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ЗАТИРКА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КЕЛЬМ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МАКЛОВИЦ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МАСТЕРОК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СКРЕБОК, КЕЛЬМ, ШПАТЕЛЬ, МАСТЕРОК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СКРЕБОК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ШПАТЕЛЬ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КИЯНКА, МОНТИРОВКА, ЗУБИЛО, ГВОЗДОДЕР, </a:t>
            </a:r>
            <a:r>
              <a:rPr lang="ru-RU" sz="1400" b="1" dirty="0" smtClean="0">
                <a:solidFill>
                  <a:srgbClr val="000000"/>
                </a:solidFill>
              </a:rPr>
              <a:t>БАГОР </a:t>
            </a:r>
            <a:r>
              <a:rPr lang="ru-RU" sz="1300" b="1" dirty="0" smtClean="0"/>
              <a:t>в </a:t>
            </a:r>
            <a:r>
              <a:rPr lang="ru-RU" sz="1300" b="1" dirty="0"/>
              <a:t>2005-2013 гг</a:t>
            </a:r>
            <a:r>
              <a:rPr lang="ru-RU" sz="1300" b="1" dirty="0" smtClean="0"/>
              <a:t>., тонны</a:t>
            </a:r>
            <a:endParaRPr lang="ru-RU" sz="13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9825"/>
              </p:ext>
            </p:extLst>
          </p:nvPr>
        </p:nvGraphicFramePr>
        <p:xfrm>
          <a:off x="488504" y="1844827"/>
          <a:ext cx="9073006" cy="186535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940316"/>
                <a:gridCol w="194032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  <a:gridCol w="576930"/>
              </a:tblGrid>
              <a:tr h="345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Категория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 smtClean="0">
                          <a:effectLst/>
                        </a:rPr>
                        <a:t>Сегмент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2005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2006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2007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2008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2009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2010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2011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2012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2013 г.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2" marR="8132" marT="813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11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КИЯНКА, МОНТИРОВКА, ЗУБИЛО, ГВОЗДОДЕР, БАГОР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ГВОЗДОДЕР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ЗУБИЛО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КИЯНКА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993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МОНТИРОВКА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12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НАБОР: МОНТИРОВКА, ГВОЗДОДЕР, ЗУБИЛО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0887" y="5301208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Как видно из таблицы, наибольший объем продаж приходится на сегменты: …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12840" y="0"/>
            <a:ext cx="6048672" cy="981075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0000"/>
                </a:solidFill>
              </a:rPr>
              <a:t>ПАССАТИЖИ, ПЛОСКОГУБЦЫ, КЛЕЩИ, КУСАЧКИ, ПИНЦЕТЫ, </a:t>
            </a:r>
            <a:r>
              <a:rPr lang="ru-RU" sz="1400" b="1" dirty="0" smtClean="0">
                <a:solidFill>
                  <a:srgbClr val="000000"/>
                </a:solidFill>
              </a:rPr>
              <a:t>ЩИПЧИКИ </a:t>
            </a:r>
            <a:r>
              <a:rPr lang="ru-RU" sz="1300" b="1" dirty="0" smtClean="0"/>
              <a:t>в </a:t>
            </a:r>
            <a:r>
              <a:rPr lang="ru-RU" sz="1300" b="1" dirty="0"/>
              <a:t>2005-2013 гг</a:t>
            </a:r>
            <a:r>
              <a:rPr lang="ru-RU" sz="1300" b="1" dirty="0" smtClean="0"/>
              <a:t>., тонны</a:t>
            </a:r>
            <a:endParaRPr lang="ru-RU" sz="13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6536" y="3450314"/>
            <a:ext cx="8928992" cy="648072"/>
          </a:xfrm>
          <a:prstGeom prst="roundRect">
            <a:avLst/>
          </a:prstGeom>
          <a:noFill/>
          <a:ln w="12700">
            <a:solidFill>
              <a:srgbClr val="900B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Таким же образом объем рынка в натуральном выражении представлен для всех категорий и сегментов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B6636-0D41-47A9-98C1-ED7F9166584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22204" y="2886035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ОБЪЕМ В СТОИМОСТНОМ ВЫРАЖЕНИИ</a:t>
            </a:r>
          </a:p>
        </p:txBody>
      </p:sp>
    </p:spTree>
    <p:extLst>
      <p:ext uri="{BB962C8B-B14F-4D97-AF65-F5344CB8AC3E}">
        <p14:creationId xmlns:p14="http://schemas.microsoft.com/office/powerpoint/2010/main" val="23452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4377</TotalTime>
  <Words>2274</Words>
  <Application>Microsoft Office PowerPoint</Application>
  <PresentationFormat>Лист A4 (210x297 мм)</PresentationFormat>
  <Paragraphs>465</Paragraphs>
  <Slides>49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3" baseType="lpstr">
      <vt:lpstr>Arial</vt:lpstr>
      <vt:lpstr>Calibri</vt:lpstr>
      <vt:lpstr>Wingdings</vt:lpstr>
      <vt:lpstr>Тема Office</vt:lpstr>
      <vt:lpstr>Презентация PowerPoint</vt:lpstr>
      <vt:lpstr>Методология исследования</vt:lpstr>
      <vt:lpstr>Методология исследования</vt:lpstr>
      <vt:lpstr>Презентация PowerPoint</vt:lpstr>
      <vt:lpstr>ДРЕЛИ, ПЕРФОРАТОРЫ, ДОБОЙНИКИ, ПРОБОЙНИКИ в 2005-2013 гг., тонны</vt:lpstr>
      <vt:lpstr>КИСТЬ, ВАЛИК, КЕЛЬМ, ШПАТЕЛЬ, СКРЕБОК, МАКЛОВИЦ И АНАЛОГИЧНЫЕ ИНСТРУМЕНТЫ в 2005-2013 гг., тонны</vt:lpstr>
      <vt:lpstr>КИЯНКА, МОНТИРОВКА, ЗУБИЛО, ГВОЗДОДЕР, БАГОР в 2005-2013 гг., тонны</vt:lpstr>
      <vt:lpstr>ПАССАТИЖИ, ПЛОСКОГУБЦЫ, КЛЕЩИ, КУСАЧКИ, ПИНЦЕТЫ, ЩИПЧИКИ в 2005-2013 гг., тонны</vt:lpstr>
      <vt:lpstr>Презентация PowerPoint</vt:lpstr>
      <vt:lpstr>ДРЕЛИ, ПЕРФОРАТОРЫ, ДОБОЙНИКИ, ПРОБОЙНИКИ в 2005-2013 гг., тыс.долл.</vt:lpstr>
      <vt:lpstr>КИСТЬ, ВАЛИК, КЕЛЬМ, ШПАТЕЛЬ, СКРЕБОК, МАКЛОВИЦ И АНАЛОГИЧНЫЕ ИНСТРУМЕНТЫ в 2005-2013 гг., тыс. долл.</vt:lpstr>
      <vt:lpstr>КИЯНКА, МОНТИРОВКА, ЗУБИЛО, ГВОЗДОДЕР, БАГОР в 2005-2013 гг., тыс. долл.</vt:lpstr>
      <vt:lpstr>ТОПОРЫ, СЕКАЧИ, ИНСТРУМЕНТ РУБЯЩИЙ в 2005-2013 гг., Тыс. долл.</vt:lpstr>
      <vt:lpstr>Презентация PowerPoint</vt:lpstr>
      <vt:lpstr>Доли Категорий рынка строительного инструмента в натуральном выражении за 2005 год</vt:lpstr>
      <vt:lpstr>Доли категорий рынка строительного инструмента в натуральном выражении за 2006 год</vt:lpstr>
      <vt:lpstr>Доли категорий рынка строительного инструмента в натуральном выражении за 2007 год</vt:lpstr>
      <vt:lpstr>Доли категорий рынка строительного инструмента в натуральном выражении</vt:lpstr>
      <vt:lpstr>Доли категорий рынка строительного инструмента в стоимостном выражении за 2005 год</vt:lpstr>
      <vt:lpstr>Доли категорий рынка строительного инструмента в стоимостном выражении за 2006 год</vt:lpstr>
      <vt:lpstr>Доли категорий рынка строительного инструмента в стоимостном выражении за 2007 год</vt:lpstr>
      <vt:lpstr>Доли категорий рынка строительного инструмента в стоимостном выражении</vt:lpstr>
      <vt:lpstr>Доли категорий рынка садового инструмента в натуральном выражении за 2005 год </vt:lpstr>
      <vt:lpstr>Доли Категорий рынка садового инструмента в натуральном выражении за 2006 год</vt:lpstr>
      <vt:lpstr>Доли категорий рынка садового инструмента в натуральном выражении за 2007 год</vt:lpstr>
      <vt:lpstr>Доли категорий рынка садового инструмента в натуральном выражении</vt:lpstr>
      <vt:lpstr>Доли категорий рынка садового инструмента в стоимостном выражении за 2005 год</vt:lpstr>
      <vt:lpstr>Доли категорий рынка садового инструмента в стоимостном выражении за 2006 год</vt:lpstr>
      <vt:lpstr>Доли категорий рынка садового инструмента в стоимостном выражении за 2007 год</vt:lpstr>
      <vt:lpstr>Доли категорий рынка садового инструмента в стоимостном выражении</vt:lpstr>
      <vt:lpstr>Динамика развития рынка строительного инструмента в натуральном выражении с 2005 года по 2013 год</vt:lpstr>
      <vt:lpstr>Динамика развития рынка садового инструмента в натуральном выражении с 2005 года по 2013 год</vt:lpstr>
      <vt:lpstr>Доли крупнейших производителей на рынке ручного строительного инструмента за 2005 год</vt:lpstr>
      <vt:lpstr>Доли крупнейших производителей на рынке ручного строительного инструмента за 2006 год</vt:lpstr>
      <vt:lpstr>Доли крупнейших производителей на рынке ручного строительного инструмента за 2007 год</vt:lpstr>
      <vt:lpstr>Доли крупнейших производителей на рынке ручного строительного инструмента</vt:lpstr>
      <vt:lpstr>Доли крупнейших производителей на рынке ручного садового инструмента за 2005 год</vt:lpstr>
      <vt:lpstr>Доли крупнейших производителей на рынке ручного садового инструмента за 2006 год</vt:lpstr>
      <vt:lpstr>Доли крупнейших производителей на рынке ручного садового инструмента за 2007 год</vt:lpstr>
      <vt:lpstr>Доли крупнейших производителей на рынке ручного садового инструмента</vt:lpstr>
      <vt:lpstr>Объем продаж крупнейших категорий строительного инструмента в 2005-2013 гг., тыс. шт.</vt:lpstr>
      <vt:lpstr>Объем продаж крупнейших категорий строительного инструмента в 2005-2013 гг., тыс. шт.</vt:lpstr>
      <vt:lpstr>Объемы Категорий в натуральном выражении в 2005-2013 гг.</vt:lpstr>
      <vt:lpstr>Объем рынка строительного инструмента по Категориям в 2005-2013 гг., тыс. долл.</vt:lpstr>
      <vt:lpstr>Объем рынка садового инструмента по Категориям в 2005-2013 гг., тыс. долл.</vt:lpstr>
      <vt:lpstr>ДРЕЛИ, ПЕРФОРАТОРЫ, ДОБОЙНИКИ, ПРОБОЙНИКИ: объем продаж в 2005-2013 гг. тонны., тыс. долл. </vt:lpstr>
      <vt:lpstr>КИСТЬ, ВАЛИК, КЕЛЬМ, ШПАТЕЛЬ, СКРЕБОК, МАКЛОВИЦ И АНАЛОГИЧНЫЕ ИНСТРУМЕНТЫ: объем продаж в 2005-2013 гг. тонны, тыс. долл. </vt:lpstr>
      <vt:lpstr>Презентация PowerPoint</vt:lpstr>
      <vt:lpstr>Ключевые факторы и тенденции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dmitry</cp:lastModifiedBy>
  <cp:revision>507</cp:revision>
  <cp:lastPrinted>2014-01-27T17:13:26Z</cp:lastPrinted>
  <dcterms:created xsi:type="dcterms:W3CDTF">2012-09-26T07:33:28Z</dcterms:created>
  <dcterms:modified xsi:type="dcterms:W3CDTF">2014-06-02T09:00:02Z</dcterms:modified>
</cp:coreProperties>
</file>